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74" r:id="rId13"/>
    <p:sldId id="266" r:id="rId14"/>
    <p:sldId id="267" r:id="rId15"/>
    <p:sldId id="277" r:id="rId16"/>
    <p:sldId id="268" r:id="rId17"/>
    <p:sldId id="269" r:id="rId18"/>
    <p:sldId id="270" r:id="rId19"/>
    <p:sldId id="271" r:id="rId20"/>
    <p:sldId id="272" r:id="rId21"/>
    <p:sldId id="273" r:id="rId22"/>
  </p:sldIdLst>
  <p:sldSz cx="18288000" cy="10287000"/>
  <p:notesSz cx="6858000" cy="9144000"/>
  <p:embeddedFontLst>
    <p:embeddedFont>
      <p:font typeface="Poppins" panose="020B0502040204020203" pitchFamily="2" charset="0"/>
      <p:regular r:id="rId24"/>
    </p:embeddedFont>
    <p:embeddedFont>
      <p:font typeface="Poppins Bold" panose="020B0604020202020204" charset="0"/>
      <p:regular r:id="rId25"/>
    </p:embeddedFont>
    <p:embeddedFont>
      <p:font typeface="Poppins Light" panose="020B0502040204020203" pitchFamily="2" charset="0"/>
      <p:regular r:id="rId26"/>
    </p:embeddedFont>
    <p:embeddedFont>
      <p:font typeface="Poppins Light" panose="020B0502040204020203" pitchFamily="2" charset="0"/>
      <p:regular r:id="rId26"/>
    </p:embeddedFont>
    <p:embeddedFont>
      <p:font typeface="Poppins Semi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C67AC-022E-45B5-A130-9FAEF3D5BBBD}" type="datetimeFigureOut">
              <a:rPr lang="tr-TR" smtClean="0"/>
              <a:t>24.12.2025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CE34F-BD5A-450C-912A-29587F7C00B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616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CE34F-BD5A-450C-912A-29587F7C00BD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2593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CE34F-BD5A-450C-912A-29587F7C00BD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014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17274" flipH="1">
            <a:off x="655500" y="-506319"/>
            <a:ext cx="2085288" cy="3344496"/>
          </a:xfrm>
          <a:custGeom>
            <a:avLst/>
            <a:gdLst/>
            <a:ahLst/>
            <a:cxnLst/>
            <a:rect l="l" t="t" r="r" b="b"/>
            <a:pathLst>
              <a:path w="2851723" h="4840888">
                <a:moveTo>
                  <a:pt x="2851723" y="0"/>
                </a:moveTo>
                <a:lnTo>
                  <a:pt x="0" y="0"/>
                </a:lnTo>
                <a:lnTo>
                  <a:pt x="0" y="4840888"/>
                </a:lnTo>
                <a:lnTo>
                  <a:pt x="2851723" y="4840888"/>
                </a:lnTo>
                <a:lnTo>
                  <a:pt x="2851723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6948464" y="6776360"/>
            <a:ext cx="1339536" cy="3551472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 rot="-2297116">
            <a:off x="7942685" y="-148150"/>
            <a:ext cx="931235" cy="1609784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grpSp>
        <p:nvGrpSpPr>
          <p:cNvPr id="5" name="Group 5"/>
          <p:cNvGrpSpPr/>
          <p:nvPr/>
        </p:nvGrpSpPr>
        <p:grpSpPr>
          <a:xfrm>
            <a:off x="8553127" y="6308302"/>
            <a:ext cx="7288609" cy="2969048"/>
            <a:chOff x="0" y="0"/>
            <a:chExt cx="1919634" cy="781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9634" cy="781972"/>
            </a:xfrm>
            <a:custGeom>
              <a:avLst/>
              <a:gdLst/>
              <a:ahLst/>
              <a:cxnLst/>
              <a:rect l="l" t="t" r="r" b="b"/>
              <a:pathLst>
                <a:path w="1919634" h="781972">
                  <a:moveTo>
                    <a:pt x="40363" y="0"/>
                  </a:moveTo>
                  <a:lnTo>
                    <a:pt x="1879270" y="0"/>
                  </a:lnTo>
                  <a:cubicBezTo>
                    <a:pt x="1889976" y="0"/>
                    <a:pt x="1900242" y="4253"/>
                    <a:pt x="1907812" y="11822"/>
                  </a:cubicBezTo>
                  <a:cubicBezTo>
                    <a:pt x="1915381" y="19392"/>
                    <a:pt x="1919634" y="29658"/>
                    <a:pt x="1919634" y="40363"/>
                  </a:cubicBezTo>
                  <a:lnTo>
                    <a:pt x="1919634" y="741608"/>
                  </a:lnTo>
                  <a:cubicBezTo>
                    <a:pt x="1919634" y="763900"/>
                    <a:pt x="1901562" y="781972"/>
                    <a:pt x="1879270" y="781972"/>
                  </a:cubicBezTo>
                  <a:lnTo>
                    <a:pt x="40363" y="781972"/>
                  </a:lnTo>
                  <a:cubicBezTo>
                    <a:pt x="18071" y="781972"/>
                    <a:pt x="0" y="763900"/>
                    <a:pt x="0" y="741608"/>
                  </a:cubicBezTo>
                  <a:lnTo>
                    <a:pt x="0" y="40363"/>
                  </a:lnTo>
                  <a:cubicBezTo>
                    <a:pt x="0" y="18071"/>
                    <a:pt x="18071" y="0"/>
                    <a:pt x="403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919634" cy="83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7844" y="5517154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2362689" y="1857126"/>
            <a:ext cx="13819573" cy="215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6"/>
              </a:lnSpc>
            </a:pPr>
            <a:r>
              <a:rPr lang="tr-TR" sz="7615" b="1" dirty="0">
                <a:solidFill>
                  <a:srgbClr val="EBBA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COMPARATIVE ANALYSES OF YOLO v5, v8, v11</a:t>
            </a:r>
            <a:endParaRPr lang="en-US" sz="7615" b="1" dirty="0">
              <a:solidFill>
                <a:srgbClr val="EBBA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45726" y="4068390"/>
            <a:ext cx="11876186" cy="146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609"/>
              </a:lnSpc>
            </a:pPr>
            <a:r>
              <a:rPr lang="en-US" sz="964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and Localization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2952" y="6364879"/>
            <a:ext cx="6848960" cy="326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6</a:t>
            </a:r>
          </a:p>
          <a:p>
            <a:pPr marL="539746" lvl="1" indent="-269873" algn="ctr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Department of Computer Engineering</a:t>
            </a:r>
          </a:p>
          <a:p>
            <a:pPr marL="539746" lvl="1" indent="-269873" algn="ctr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Ataturk University</a:t>
            </a:r>
          </a:p>
          <a:p>
            <a:pPr marL="539746" lvl="1" indent="-269873" algn="ctr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Artificial Intelligence Systems - Resul TUGAY</a:t>
            </a:r>
          </a:p>
          <a:p>
            <a:pPr marL="539746" lvl="1" indent="-269873" algn="ctr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30.12.2025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2297116">
            <a:off x="16580861" y="-45342"/>
            <a:ext cx="1203614" cy="2043172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-1714889" y="3459487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Single-stage detector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616713" y="4088256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Trained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on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Fruit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</a:t>
            </a:r>
            <a:endParaRPr lang="en-US" sz="2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4763198"/>
            <a:ext cx="10410654" cy="104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YOLOv8 Nano used for real-time inference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50045" y="3535687"/>
            <a:ext cx="278655" cy="27865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0045" y="4291710"/>
            <a:ext cx="278655" cy="27865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0045" y="5004172"/>
            <a:ext cx="278655" cy="27865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2473729"/>
            <a:ext cx="6791944" cy="682870"/>
            <a:chOff x="0" y="0"/>
            <a:chExt cx="1788825" cy="1798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8825" cy="179850"/>
            </a:xfrm>
            <a:custGeom>
              <a:avLst/>
              <a:gdLst/>
              <a:ahLst/>
              <a:cxnLst/>
              <a:rect l="l" t="t" r="r" b="b"/>
              <a:pathLst>
                <a:path w="1788825" h="179850">
                  <a:moveTo>
                    <a:pt x="89925" y="0"/>
                  </a:moveTo>
                  <a:lnTo>
                    <a:pt x="1698900" y="0"/>
                  </a:lnTo>
                  <a:cubicBezTo>
                    <a:pt x="1748564" y="0"/>
                    <a:pt x="1788825" y="40261"/>
                    <a:pt x="1788825" y="89925"/>
                  </a:cubicBezTo>
                  <a:lnTo>
                    <a:pt x="1788825" y="89925"/>
                  </a:lnTo>
                  <a:cubicBezTo>
                    <a:pt x="1788825" y="139590"/>
                    <a:pt x="1748564" y="179850"/>
                    <a:pt x="1698900" y="179850"/>
                  </a:cubicBezTo>
                  <a:lnTo>
                    <a:pt x="89925" y="179850"/>
                  </a:lnTo>
                  <a:cubicBezTo>
                    <a:pt x="40261" y="179850"/>
                    <a:pt x="0" y="139590"/>
                    <a:pt x="0" y="89925"/>
                  </a:cubicBezTo>
                  <a:lnTo>
                    <a:pt x="0" y="89925"/>
                  </a:lnTo>
                  <a:cubicBezTo>
                    <a:pt x="0" y="40261"/>
                    <a:pt x="40261" y="0"/>
                    <a:pt x="899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788825" cy="237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349299" y="5325174"/>
            <a:ext cx="10570511" cy="4743324"/>
            <a:chOff x="0" y="0"/>
            <a:chExt cx="1480331" cy="6642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80331" cy="664272"/>
            </a:xfrm>
            <a:custGeom>
              <a:avLst/>
              <a:gdLst/>
              <a:ahLst/>
              <a:cxnLst/>
              <a:rect l="l" t="t" r="r" b="b"/>
              <a:pathLst>
                <a:path w="1480331" h="664272">
                  <a:moveTo>
                    <a:pt x="27831" y="0"/>
                  </a:moveTo>
                  <a:lnTo>
                    <a:pt x="1452500" y="0"/>
                  </a:lnTo>
                  <a:cubicBezTo>
                    <a:pt x="1459881" y="0"/>
                    <a:pt x="1466960" y="2932"/>
                    <a:pt x="1472179" y="8152"/>
                  </a:cubicBezTo>
                  <a:cubicBezTo>
                    <a:pt x="1477399" y="13371"/>
                    <a:pt x="1480331" y="20450"/>
                    <a:pt x="1480331" y="27831"/>
                  </a:cubicBezTo>
                  <a:lnTo>
                    <a:pt x="1480331" y="636440"/>
                  </a:lnTo>
                  <a:cubicBezTo>
                    <a:pt x="1480331" y="643821"/>
                    <a:pt x="1477399" y="650900"/>
                    <a:pt x="1472179" y="656120"/>
                  </a:cubicBezTo>
                  <a:cubicBezTo>
                    <a:pt x="1466960" y="661339"/>
                    <a:pt x="1459881" y="664272"/>
                    <a:pt x="1452500" y="664272"/>
                  </a:cubicBezTo>
                  <a:lnTo>
                    <a:pt x="27831" y="664272"/>
                  </a:lnTo>
                  <a:cubicBezTo>
                    <a:pt x="12461" y="664272"/>
                    <a:pt x="0" y="651811"/>
                    <a:pt x="0" y="636440"/>
                  </a:cubicBezTo>
                  <a:lnTo>
                    <a:pt x="0" y="27831"/>
                  </a:lnTo>
                  <a:cubicBezTo>
                    <a:pt x="0" y="20450"/>
                    <a:pt x="2932" y="13371"/>
                    <a:pt x="8152" y="8152"/>
                  </a:cubicBezTo>
                  <a:cubicBezTo>
                    <a:pt x="13371" y="2932"/>
                    <a:pt x="20450" y="0"/>
                    <a:pt x="27831" y="0"/>
                  </a:cubicBezTo>
                  <a:close/>
                </a:path>
              </a:pathLst>
            </a:custGeom>
            <a:blipFill>
              <a:blip r:embed="rId4"/>
              <a:stretch>
                <a:fillRect t="-1394" b="-1394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32171" y="750779"/>
            <a:ext cx="1363425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Methodology (Model)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616713" y="2517349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Detection Model – YOLOv8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8AD96-554E-B281-E3CE-A2A8C3BC2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2505D75-2B7A-D99B-F8A0-061226611E4A}"/>
              </a:ext>
            </a:extLst>
          </p:cNvPr>
          <p:cNvSpPr/>
          <p:nvPr/>
        </p:nvSpPr>
        <p:spPr>
          <a:xfrm rot="-2297116">
            <a:off x="16580861" y="-45342"/>
            <a:ext cx="1203614" cy="2043172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A15CDCC-6708-88F3-68BC-963BD226836A}"/>
              </a:ext>
            </a:extLst>
          </p:cNvPr>
          <p:cNvSpPr txBox="1"/>
          <p:nvPr/>
        </p:nvSpPr>
        <p:spPr>
          <a:xfrm>
            <a:off x="8961100" y="6811314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Head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Bounding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box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prediction</a:t>
            </a:r>
            <a:endParaRPr lang="en-US" sz="2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B12320-AF16-75D3-0D1F-A5E97539CFFC}"/>
              </a:ext>
            </a:extLst>
          </p:cNvPr>
          <p:cNvSpPr txBox="1"/>
          <p:nvPr/>
        </p:nvSpPr>
        <p:spPr>
          <a:xfrm>
            <a:off x="7877346" y="5491188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Neck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aggregation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25B3A2C-3DD5-0B9B-D1C3-BD2AC7303189}"/>
              </a:ext>
            </a:extLst>
          </p:cNvPr>
          <p:cNvGrpSpPr/>
          <p:nvPr/>
        </p:nvGrpSpPr>
        <p:grpSpPr>
          <a:xfrm>
            <a:off x="9522702" y="4255220"/>
            <a:ext cx="278655" cy="278655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C26395F-BB73-B3F3-AAB8-A062A7A648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B51B00F-BD66-5D3C-7066-A1BF0133C2F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6DB4BD0-C3D7-A42C-8E4B-15F2436F7B40}"/>
              </a:ext>
            </a:extLst>
          </p:cNvPr>
          <p:cNvGrpSpPr/>
          <p:nvPr/>
        </p:nvGrpSpPr>
        <p:grpSpPr>
          <a:xfrm>
            <a:off x="9574256" y="5564250"/>
            <a:ext cx="278655" cy="278655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62D525C-4564-ABA6-0CD9-8423EEDDAA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6F5E664-FE85-A4CB-EF39-7FE4DD37E89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970DEE6-0E0A-A090-F46F-A63EF1EF5AC0}"/>
              </a:ext>
            </a:extLst>
          </p:cNvPr>
          <p:cNvGrpSpPr/>
          <p:nvPr/>
        </p:nvGrpSpPr>
        <p:grpSpPr>
          <a:xfrm>
            <a:off x="9518693" y="6933924"/>
            <a:ext cx="278655" cy="278655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84A51C5-4258-E88F-1D66-AB0BC2F499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7E8070B-CCC0-BC62-02D2-490DE90A241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67151E5B-7E79-277A-31AE-F96843394D1B}"/>
              </a:ext>
            </a:extLst>
          </p:cNvPr>
          <p:cNvGrpSpPr/>
          <p:nvPr/>
        </p:nvGrpSpPr>
        <p:grpSpPr>
          <a:xfrm>
            <a:off x="950030" y="1911576"/>
            <a:ext cx="6791944" cy="682870"/>
            <a:chOff x="0" y="0"/>
            <a:chExt cx="1788825" cy="17985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840E7BF-C484-F963-1729-60973C52865A}"/>
                </a:ext>
              </a:extLst>
            </p:cNvPr>
            <p:cNvSpPr/>
            <p:nvPr/>
          </p:nvSpPr>
          <p:spPr>
            <a:xfrm>
              <a:off x="0" y="0"/>
              <a:ext cx="1788825" cy="179850"/>
            </a:xfrm>
            <a:custGeom>
              <a:avLst/>
              <a:gdLst/>
              <a:ahLst/>
              <a:cxnLst/>
              <a:rect l="l" t="t" r="r" b="b"/>
              <a:pathLst>
                <a:path w="1788825" h="179850">
                  <a:moveTo>
                    <a:pt x="89925" y="0"/>
                  </a:moveTo>
                  <a:lnTo>
                    <a:pt x="1698900" y="0"/>
                  </a:lnTo>
                  <a:cubicBezTo>
                    <a:pt x="1748564" y="0"/>
                    <a:pt x="1788825" y="40261"/>
                    <a:pt x="1788825" y="89925"/>
                  </a:cubicBezTo>
                  <a:lnTo>
                    <a:pt x="1788825" y="89925"/>
                  </a:lnTo>
                  <a:cubicBezTo>
                    <a:pt x="1788825" y="139590"/>
                    <a:pt x="1748564" y="179850"/>
                    <a:pt x="1698900" y="179850"/>
                  </a:cubicBezTo>
                  <a:lnTo>
                    <a:pt x="89925" y="179850"/>
                  </a:lnTo>
                  <a:cubicBezTo>
                    <a:pt x="40261" y="179850"/>
                    <a:pt x="0" y="139590"/>
                    <a:pt x="0" y="89925"/>
                  </a:cubicBezTo>
                  <a:lnTo>
                    <a:pt x="0" y="89925"/>
                  </a:lnTo>
                  <a:cubicBezTo>
                    <a:pt x="0" y="40261"/>
                    <a:pt x="40261" y="0"/>
                    <a:pt x="899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D498E081-389C-4FBA-7A43-B57B4D5F60DF}"/>
                </a:ext>
              </a:extLst>
            </p:cNvPr>
            <p:cNvSpPr txBox="1"/>
            <p:nvPr/>
          </p:nvSpPr>
          <p:spPr>
            <a:xfrm>
              <a:off x="0" y="-57150"/>
              <a:ext cx="1788825" cy="237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0695162C-3ACE-6EAF-D596-5F37E5DD0E41}"/>
              </a:ext>
            </a:extLst>
          </p:cNvPr>
          <p:cNvSpPr txBox="1"/>
          <p:nvPr/>
        </p:nvSpPr>
        <p:spPr>
          <a:xfrm>
            <a:off x="532171" y="750779"/>
            <a:ext cx="13634256" cy="106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tr-TR" sz="75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Architecture (YOLO)</a:t>
            </a:r>
            <a:endParaRPr lang="en-US" sz="75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006AD69-E1F9-DA60-BE5A-1F8DA1014ABA}"/>
              </a:ext>
            </a:extLst>
          </p:cNvPr>
          <p:cNvSpPr txBox="1"/>
          <p:nvPr/>
        </p:nvSpPr>
        <p:spPr>
          <a:xfrm>
            <a:off x="-616713" y="2027402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Detection Model – YOLOv8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396524-8973-761A-C460-FEB686F1D9D1}"/>
              </a:ext>
            </a:extLst>
          </p:cNvPr>
          <p:cNvSpPr txBox="1"/>
          <p:nvPr/>
        </p:nvSpPr>
        <p:spPr>
          <a:xfrm>
            <a:off x="8296832" y="4175556"/>
            <a:ext cx="9999406" cy="611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Backbone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extraction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28E722-809A-A40F-F412-2A22CDBEF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25" y="2970761"/>
            <a:ext cx="6994357" cy="664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0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0FAE07-55EF-DDF4-3854-1B6D8CF0B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22B0B75-35EB-DA16-3EE5-AAF1A1931590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B56FE1-63E1-DFC3-DB8A-1163B93FE997}"/>
              </a:ext>
            </a:extLst>
          </p:cNvPr>
          <p:cNvSpPr/>
          <p:nvPr/>
        </p:nvSpPr>
        <p:spPr>
          <a:xfrm rot="-2297116">
            <a:off x="16580861" y="-45342"/>
            <a:ext cx="1203614" cy="2043172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111535D-7F5A-0D69-E8D4-F97556238285}"/>
              </a:ext>
            </a:extLst>
          </p:cNvPr>
          <p:cNvGrpSpPr/>
          <p:nvPr/>
        </p:nvGrpSpPr>
        <p:grpSpPr>
          <a:xfrm>
            <a:off x="750045" y="3535687"/>
            <a:ext cx="278655" cy="278655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B1CAFF9-2867-8277-338B-2A0F61B1946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B05A6E3-2492-2A71-E042-215831613E1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5796545-763C-6C72-C7BE-C8CDD2DFCFC0}"/>
              </a:ext>
            </a:extLst>
          </p:cNvPr>
          <p:cNvGrpSpPr/>
          <p:nvPr/>
        </p:nvGrpSpPr>
        <p:grpSpPr>
          <a:xfrm>
            <a:off x="750045" y="4291710"/>
            <a:ext cx="278655" cy="278655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290E803-3609-2E1E-BFF6-1EDABF4CC3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1CE15E-9D3A-D436-B34A-FAF39556EC30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379D3A3-FE45-31F3-9A41-AE64B8C047D0}"/>
              </a:ext>
            </a:extLst>
          </p:cNvPr>
          <p:cNvGrpSpPr/>
          <p:nvPr/>
        </p:nvGrpSpPr>
        <p:grpSpPr>
          <a:xfrm>
            <a:off x="750045" y="5004172"/>
            <a:ext cx="278655" cy="278655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457110A-BAFD-2999-C2E8-C0FAE2ADC75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EBC7911-3FD5-D833-0685-0E08A645D330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C15E4EE-9C93-6BDE-8D44-59CA34B43232}"/>
              </a:ext>
            </a:extLst>
          </p:cNvPr>
          <p:cNvGrpSpPr/>
          <p:nvPr/>
        </p:nvGrpSpPr>
        <p:grpSpPr>
          <a:xfrm>
            <a:off x="1028700" y="2473729"/>
            <a:ext cx="6791944" cy="682870"/>
            <a:chOff x="0" y="0"/>
            <a:chExt cx="1788825" cy="17985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FFB8217-D35D-3037-F77F-7A08C9F1781A}"/>
                </a:ext>
              </a:extLst>
            </p:cNvPr>
            <p:cNvSpPr/>
            <p:nvPr/>
          </p:nvSpPr>
          <p:spPr>
            <a:xfrm>
              <a:off x="0" y="0"/>
              <a:ext cx="1788825" cy="179850"/>
            </a:xfrm>
            <a:custGeom>
              <a:avLst/>
              <a:gdLst/>
              <a:ahLst/>
              <a:cxnLst/>
              <a:rect l="l" t="t" r="r" b="b"/>
              <a:pathLst>
                <a:path w="1788825" h="179850">
                  <a:moveTo>
                    <a:pt x="89925" y="0"/>
                  </a:moveTo>
                  <a:lnTo>
                    <a:pt x="1698900" y="0"/>
                  </a:lnTo>
                  <a:cubicBezTo>
                    <a:pt x="1748564" y="0"/>
                    <a:pt x="1788825" y="40261"/>
                    <a:pt x="1788825" y="89925"/>
                  </a:cubicBezTo>
                  <a:lnTo>
                    <a:pt x="1788825" y="89925"/>
                  </a:lnTo>
                  <a:cubicBezTo>
                    <a:pt x="1788825" y="139590"/>
                    <a:pt x="1748564" y="179850"/>
                    <a:pt x="1698900" y="179850"/>
                  </a:cubicBezTo>
                  <a:lnTo>
                    <a:pt x="89925" y="179850"/>
                  </a:lnTo>
                  <a:cubicBezTo>
                    <a:pt x="40261" y="179850"/>
                    <a:pt x="0" y="139590"/>
                    <a:pt x="0" y="89925"/>
                  </a:cubicBezTo>
                  <a:lnTo>
                    <a:pt x="0" y="89925"/>
                  </a:lnTo>
                  <a:cubicBezTo>
                    <a:pt x="0" y="40261"/>
                    <a:pt x="40261" y="0"/>
                    <a:pt x="899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E91542B-79F2-2260-A6A8-58C672EF7E49}"/>
                </a:ext>
              </a:extLst>
            </p:cNvPr>
            <p:cNvSpPr txBox="1"/>
            <p:nvPr/>
          </p:nvSpPr>
          <p:spPr>
            <a:xfrm>
              <a:off x="0" y="-57150"/>
              <a:ext cx="1788825" cy="237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00760984-E0F6-F54F-91C8-E30525C1892C}"/>
              </a:ext>
            </a:extLst>
          </p:cNvPr>
          <p:cNvSpPr txBox="1"/>
          <p:nvPr/>
        </p:nvSpPr>
        <p:spPr>
          <a:xfrm>
            <a:off x="532170" y="785048"/>
            <a:ext cx="14860229" cy="1085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tr-TR" sz="8000" dirty="0">
                <a:solidFill>
                  <a:schemeClr val="bg1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Model </a:t>
            </a:r>
            <a:r>
              <a:rPr lang="tr-TR" sz="8000" dirty="0" err="1">
                <a:solidFill>
                  <a:schemeClr val="bg1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Selection</a:t>
            </a:r>
            <a:r>
              <a:rPr lang="tr-TR" sz="8000" dirty="0">
                <a:solidFill>
                  <a:schemeClr val="bg1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: </a:t>
            </a:r>
            <a:r>
              <a:rPr lang="tr-TR" sz="8000" dirty="0" err="1">
                <a:solidFill>
                  <a:schemeClr val="bg1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Why</a:t>
            </a:r>
            <a:r>
              <a:rPr lang="tr-TR" sz="8000" dirty="0">
                <a:solidFill>
                  <a:schemeClr val="bg1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 YOLO?</a:t>
            </a:r>
            <a:endParaRPr lang="en-US" sz="7500" dirty="0">
              <a:solidFill>
                <a:schemeClr val="bg1"/>
              </a:solidFill>
              <a:latin typeface="Poppins light" panose="020B0502040204020203" pitchFamily="2" charset="0"/>
              <a:ea typeface="Poppins Light"/>
              <a:cs typeface="Poppins light" panose="020B0502040204020203" pitchFamily="2" charset="0"/>
              <a:sym typeface="Poppins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1A583CE-2F46-20FC-6024-DDF9EB6E71F8}"/>
              </a:ext>
            </a:extLst>
          </p:cNvPr>
          <p:cNvSpPr txBox="1"/>
          <p:nvPr/>
        </p:nvSpPr>
        <p:spPr>
          <a:xfrm>
            <a:off x="-616713" y="2517349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Detection Model – YOLOv8</a:t>
            </a:r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9BCA49D7-69B7-1FA3-4BDA-4724556FDBE4}"/>
              </a:ext>
            </a:extLst>
          </p:cNvPr>
          <p:cNvGrpSpPr/>
          <p:nvPr/>
        </p:nvGrpSpPr>
        <p:grpSpPr>
          <a:xfrm>
            <a:off x="723921" y="5859459"/>
            <a:ext cx="278655" cy="278655"/>
            <a:chOff x="0" y="0"/>
            <a:chExt cx="812800" cy="812800"/>
          </a:xfrm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AEBD87F2-CEC5-7E1D-9CDA-1C14195D8A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80D57EBD-A096-A56D-9F3B-1D6264EA554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F8FC65A2-0C75-30D8-E715-D3894933EAE8}"/>
              </a:ext>
            </a:extLst>
          </p:cNvPr>
          <p:cNvGrpSpPr/>
          <p:nvPr/>
        </p:nvGrpSpPr>
        <p:grpSpPr>
          <a:xfrm>
            <a:off x="776169" y="6544885"/>
            <a:ext cx="278655" cy="278655"/>
            <a:chOff x="0" y="0"/>
            <a:chExt cx="812800" cy="812800"/>
          </a:xfrm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EE3D9F83-9A2B-CE88-DF57-C60B3F868C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98753555-0DC9-A508-2FDA-AD67A619E69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4E14F18-2C8C-B7DA-2A2F-E56556996CEC}"/>
              </a:ext>
            </a:extLst>
          </p:cNvPr>
          <p:cNvSpPr txBox="1"/>
          <p:nvPr/>
        </p:nvSpPr>
        <p:spPr>
          <a:xfrm>
            <a:off x="1295400" y="3394722"/>
            <a:ext cx="10134600" cy="611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Single-stage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detector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-time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</a:t>
            </a:r>
            <a:endParaRPr lang="en-US" sz="3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1981BC-82F6-F93D-7697-678707617F6A}"/>
              </a:ext>
            </a:extLst>
          </p:cNvPr>
          <p:cNvSpPr txBox="1"/>
          <p:nvPr/>
        </p:nvSpPr>
        <p:spPr>
          <a:xfrm>
            <a:off x="1330412" y="4227243"/>
            <a:ext cx="10134599" cy="611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inference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with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competitive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1A5B82-90D3-5DD1-390B-CD67AEADEF83}"/>
              </a:ext>
            </a:extLst>
          </p:cNvPr>
          <p:cNvSpPr txBox="1"/>
          <p:nvPr/>
        </p:nvSpPr>
        <p:spPr>
          <a:xfrm>
            <a:off x="606511" y="4983267"/>
            <a:ext cx="11582400" cy="611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End-to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detection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forward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pass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06AD96-5DDF-7A11-D45D-880DDDF70EF2}"/>
              </a:ext>
            </a:extLst>
          </p:cNvPr>
          <p:cNvSpPr txBox="1"/>
          <p:nvPr/>
        </p:nvSpPr>
        <p:spPr>
          <a:xfrm>
            <a:off x="726859" y="5795003"/>
            <a:ext cx="9453716" cy="611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Scalable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model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sizes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(Nano –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Medium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962246-35E0-C700-2C9C-3E9C29A56DDE}"/>
              </a:ext>
            </a:extLst>
          </p:cNvPr>
          <p:cNvSpPr txBox="1"/>
          <p:nvPr/>
        </p:nvSpPr>
        <p:spPr>
          <a:xfrm>
            <a:off x="846772" y="6513552"/>
            <a:ext cx="9453716" cy="611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Strong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community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pre-trained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weights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 descr="A person riding a bicycle on a street&#10;&#10;AI-generated content may be incorrect.">
            <a:extLst>
              <a:ext uri="{FF2B5EF4-FFF2-40B4-BE49-F238E27FC236}">
                <a16:creationId xmlns:a16="http://schemas.microsoft.com/office/drawing/2014/main" id="{64F4E870-511B-946C-4945-0728562CC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161" y="5598097"/>
            <a:ext cx="7116168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0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378759" y="1460074"/>
            <a:ext cx="1139308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 (Dataset)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78759" y="4328986"/>
            <a:ext cx="3148437" cy="3122980"/>
            <a:chOff x="0" y="0"/>
            <a:chExt cx="603634" cy="5987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3634" cy="598753"/>
            </a:xfrm>
            <a:custGeom>
              <a:avLst/>
              <a:gdLst/>
              <a:ahLst/>
              <a:cxnLst/>
              <a:rect l="l" t="t" r="r" b="b"/>
              <a:pathLst>
                <a:path w="603634" h="598753">
                  <a:moveTo>
                    <a:pt x="98359" y="0"/>
                  </a:moveTo>
                  <a:lnTo>
                    <a:pt x="505275" y="0"/>
                  </a:lnTo>
                  <a:cubicBezTo>
                    <a:pt x="559597" y="0"/>
                    <a:pt x="603634" y="44037"/>
                    <a:pt x="603634" y="98359"/>
                  </a:cubicBezTo>
                  <a:lnTo>
                    <a:pt x="603634" y="500394"/>
                  </a:lnTo>
                  <a:cubicBezTo>
                    <a:pt x="603634" y="554716"/>
                    <a:pt x="559597" y="598753"/>
                    <a:pt x="505275" y="598753"/>
                  </a:cubicBezTo>
                  <a:lnTo>
                    <a:pt x="98359" y="598753"/>
                  </a:lnTo>
                  <a:cubicBezTo>
                    <a:pt x="44037" y="598753"/>
                    <a:pt x="0" y="554716"/>
                    <a:pt x="0" y="500394"/>
                  </a:cubicBezTo>
                  <a:lnTo>
                    <a:pt x="0" y="98359"/>
                  </a:lnTo>
                  <a:cubicBezTo>
                    <a:pt x="0" y="44037"/>
                    <a:pt x="44037" y="0"/>
                    <a:pt x="98359" y="0"/>
                  </a:cubicBezTo>
                  <a:close/>
                </a:path>
              </a:pathLst>
            </a:custGeom>
            <a:blipFill>
              <a:blip r:embed="rId2"/>
              <a:stretch>
                <a:fillRect t="-407" b="-407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86476" y="7530600"/>
            <a:ext cx="2201524" cy="2620722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 rot="-2297116">
            <a:off x="16580861" y="-11938"/>
            <a:ext cx="1203614" cy="2043172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8" name="Group 8"/>
          <p:cNvGrpSpPr/>
          <p:nvPr/>
        </p:nvGrpSpPr>
        <p:grpSpPr>
          <a:xfrm>
            <a:off x="918624" y="3071339"/>
            <a:ext cx="4505944" cy="705281"/>
            <a:chOff x="0" y="0"/>
            <a:chExt cx="1186751" cy="1857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86751" cy="185753"/>
            </a:xfrm>
            <a:custGeom>
              <a:avLst/>
              <a:gdLst/>
              <a:ahLst/>
              <a:cxnLst/>
              <a:rect l="l" t="t" r="r" b="b"/>
              <a:pathLst>
                <a:path w="1186751" h="185753">
                  <a:moveTo>
                    <a:pt x="92877" y="0"/>
                  </a:moveTo>
                  <a:lnTo>
                    <a:pt x="1093874" y="0"/>
                  </a:lnTo>
                  <a:cubicBezTo>
                    <a:pt x="1145168" y="0"/>
                    <a:pt x="1186751" y="41582"/>
                    <a:pt x="1186751" y="92877"/>
                  </a:cubicBezTo>
                  <a:lnTo>
                    <a:pt x="1186751" y="92877"/>
                  </a:lnTo>
                  <a:cubicBezTo>
                    <a:pt x="1186751" y="144171"/>
                    <a:pt x="1145168" y="185753"/>
                    <a:pt x="1093874" y="185753"/>
                  </a:cubicBezTo>
                  <a:lnTo>
                    <a:pt x="92877" y="185753"/>
                  </a:lnTo>
                  <a:cubicBezTo>
                    <a:pt x="41582" y="185753"/>
                    <a:pt x="0" y="144171"/>
                    <a:pt x="0" y="92877"/>
                  </a:cubicBezTo>
                  <a:lnTo>
                    <a:pt x="0" y="92877"/>
                  </a:lnTo>
                  <a:cubicBezTo>
                    <a:pt x="0" y="41582"/>
                    <a:pt x="41582" y="0"/>
                    <a:pt x="928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86751" cy="242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5717" y="6675217"/>
            <a:ext cx="278655" cy="2786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35717" y="4790480"/>
            <a:ext cx="278655" cy="27865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35717" y="5615233"/>
            <a:ext cx="278655" cy="27865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246650" y="3724894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COCO Dataset (pre-trained)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48646" y="5539033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fruit classes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135717" y="3932015"/>
            <a:ext cx="278655" cy="27865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524152" y="4071342"/>
            <a:ext cx="2725542" cy="2354278"/>
            <a:chOff x="0" y="0"/>
            <a:chExt cx="603634" cy="5214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03634" cy="521409"/>
            </a:xfrm>
            <a:custGeom>
              <a:avLst/>
              <a:gdLst/>
              <a:ahLst/>
              <a:cxnLst/>
              <a:rect l="l" t="t" r="r" b="b"/>
              <a:pathLst>
                <a:path w="603634" h="521409">
                  <a:moveTo>
                    <a:pt x="113620" y="0"/>
                  </a:moveTo>
                  <a:lnTo>
                    <a:pt x="490013" y="0"/>
                  </a:lnTo>
                  <a:cubicBezTo>
                    <a:pt x="520147" y="0"/>
                    <a:pt x="549047" y="11971"/>
                    <a:pt x="570355" y="33279"/>
                  </a:cubicBezTo>
                  <a:cubicBezTo>
                    <a:pt x="591663" y="54587"/>
                    <a:pt x="603634" y="83486"/>
                    <a:pt x="603634" y="113620"/>
                  </a:cubicBezTo>
                  <a:lnTo>
                    <a:pt x="603634" y="407789"/>
                  </a:lnTo>
                  <a:cubicBezTo>
                    <a:pt x="603634" y="437923"/>
                    <a:pt x="591663" y="466822"/>
                    <a:pt x="570355" y="488130"/>
                  </a:cubicBezTo>
                  <a:cubicBezTo>
                    <a:pt x="549047" y="509438"/>
                    <a:pt x="520147" y="521409"/>
                    <a:pt x="490013" y="521409"/>
                  </a:cubicBezTo>
                  <a:lnTo>
                    <a:pt x="113620" y="521409"/>
                  </a:lnTo>
                  <a:cubicBezTo>
                    <a:pt x="50870" y="521409"/>
                    <a:pt x="0" y="470539"/>
                    <a:pt x="0" y="407789"/>
                  </a:cubicBezTo>
                  <a:lnTo>
                    <a:pt x="0" y="113620"/>
                  </a:lnTo>
                  <a:cubicBezTo>
                    <a:pt x="0" y="50870"/>
                    <a:pt x="50870" y="0"/>
                    <a:pt x="113620" y="0"/>
                  </a:cubicBezTo>
                  <a:close/>
                </a:path>
              </a:pathLst>
            </a:custGeom>
            <a:blipFill>
              <a:blip r:embed="rId5"/>
              <a:stretch>
                <a:fillRect t="-7884" b="-7884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652868" y="6771413"/>
            <a:ext cx="3754633" cy="3243190"/>
            <a:chOff x="0" y="0"/>
            <a:chExt cx="603634" cy="5214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03634" cy="521409"/>
            </a:xfrm>
            <a:custGeom>
              <a:avLst/>
              <a:gdLst/>
              <a:ahLst/>
              <a:cxnLst/>
              <a:rect l="l" t="t" r="r" b="b"/>
              <a:pathLst>
                <a:path w="603634" h="521409">
                  <a:moveTo>
                    <a:pt x="82479" y="0"/>
                  </a:moveTo>
                  <a:lnTo>
                    <a:pt x="521155" y="0"/>
                  </a:lnTo>
                  <a:cubicBezTo>
                    <a:pt x="566707" y="0"/>
                    <a:pt x="603634" y="36927"/>
                    <a:pt x="603634" y="82479"/>
                  </a:cubicBezTo>
                  <a:lnTo>
                    <a:pt x="603634" y="438930"/>
                  </a:lnTo>
                  <a:cubicBezTo>
                    <a:pt x="603634" y="484482"/>
                    <a:pt x="566707" y="521409"/>
                    <a:pt x="521155" y="521409"/>
                  </a:cubicBezTo>
                  <a:lnTo>
                    <a:pt x="82479" y="521409"/>
                  </a:lnTo>
                  <a:cubicBezTo>
                    <a:pt x="36927" y="521409"/>
                    <a:pt x="0" y="484482"/>
                    <a:pt x="0" y="438930"/>
                  </a:cubicBezTo>
                  <a:lnTo>
                    <a:pt x="0" y="82479"/>
                  </a:lnTo>
                  <a:cubicBezTo>
                    <a:pt x="0" y="36927"/>
                    <a:pt x="36927" y="0"/>
                    <a:pt x="82479" y="0"/>
                  </a:cubicBezTo>
                  <a:close/>
                </a:path>
              </a:pathLst>
            </a:custGeom>
            <a:blipFill>
              <a:blip r:embed="rId6"/>
              <a:stretch>
                <a:fillRect t="-7884" b="-7884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-1758791" y="3126164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Dataset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88070" y="6536373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100 images per class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44000" y="4695824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Fruits-262 dataset (future fine-tuning)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918624" y="3004103"/>
            <a:ext cx="5559297" cy="772517"/>
            <a:chOff x="0" y="0"/>
            <a:chExt cx="1464177" cy="2034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4177" cy="203461"/>
            </a:xfrm>
            <a:custGeom>
              <a:avLst/>
              <a:gdLst/>
              <a:ahLst/>
              <a:cxnLst/>
              <a:rect l="l" t="t" r="r" b="b"/>
              <a:pathLst>
                <a:path w="1464177" h="203461">
                  <a:moveTo>
                    <a:pt x="101731" y="0"/>
                  </a:moveTo>
                  <a:lnTo>
                    <a:pt x="1362446" y="0"/>
                  </a:lnTo>
                  <a:cubicBezTo>
                    <a:pt x="1389427" y="0"/>
                    <a:pt x="1415303" y="10718"/>
                    <a:pt x="1434381" y="29796"/>
                  </a:cubicBezTo>
                  <a:cubicBezTo>
                    <a:pt x="1453459" y="48874"/>
                    <a:pt x="1464177" y="74750"/>
                    <a:pt x="1464177" y="101731"/>
                  </a:cubicBezTo>
                  <a:lnTo>
                    <a:pt x="1464177" y="101731"/>
                  </a:lnTo>
                  <a:cubicBezTo>
                    <a:pt x="1464177" y="128711"/>
                    <a:pt x="1453459" y="154587"/>
                    <a:pt x="1434381" y="173665"/>
                  </a:cubicBezTo>
                  <a:cubicBezTo>
                    <a:pt x="1415303" y="192743"/>
                    <a:pt x="1389427" y="203461"/>
                    <a:pt x="1362446" y="203461"/>
                  </a:cubicBezTo>
                  <a:lnTo>
                    <a:pt x="101731" y="203461"/>
                  </a:lnTo>
                  <a:cubicBezTo>
                    <a:pt x="74750" y="203461"/>
                    <a:pt x="48874" y="192743"/>
                    <a:pt x="29796" y="173665"/>
                  </a:cubicBezTo>
                  <a:cubicBezTo>
                    <a:pt x="10718" y="154587"/>
                    <a:pt x="0" y="128711"/>
                    <a:pt x="0" y="101731"/>
                  </a:cubicBezTo>
                  <a:lnTo>
                    <a:pt x="0" y="101731"/>
                  </a:lnTo>
                  <a:cubicBezTo>
                    <a:pt x="0" y="74750"/>
                    <a:pt x="10718" y="48874"/>
                    <a:pt x="29796" y="29796"/>
                  </a:cubicBezTo>
                  <a:cubicBezTo>
                    <a:pt x="48874" y="10718"/>
                    <a:pt x="74750" y="0"/>
                    <a:pt x="1017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64177" cy="260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296674" y="4528962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296674" y="5440591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YOLOv8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296674" y="6283652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OpenCV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296674" y="7051110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Streamlit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432065" y="7827043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PyTorch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23790" y="4651707"/>
            <a:ext cx="278655" cy="2786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9969" y="5516791"/>
            <a:ext cx="278655" cy="27865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9969" y="8072264"/>
            <a:ext cx="278655" cy="27865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39969" y="7072493"/>
            <a:ext cx="278655" cy="27865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23790" y="6359852"/>
            <a:ext cx="278655" cy="27865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787046" y="706017"/>
            <a:ext cx="2472254" cy="2472254"/>
          </a:xfrm>
          <a:custGeom>
            <a:avLst/>
            <a:gdLst/>
            <a:ahLst/>
            <a:cxnLst/>
            <a:rect l="l" t="t" r="r" b="b"/>
            <a:pathLst>
              <a:path w="2472254" h="2472254">
                <a:moveTo>
                  <a:pt x="0" y="0"/>
                </a:moveTo>
                <a:lnTo>
                  <a:pt x="2472254" y="0"/>
                </a:lnTo>
                <a:lnTo>
                  <a:pt x="2472254" y="2472254"/>
                </a:lnTo>
                <a:lnTo>
                  <a:pt x="0" y="247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7" name="Freeform 27"/>
          <p:cNvSpPr/>
          <p:nvPr/>
        </p:nvSpPr>
        <p:spPr>
          <a:xfrm>
            <a:off x="8909434" y="5978005"/>
            <a:ext cx="3182346" cy="3193961"/>
          </a:xfrm>
          <a:custGeom>
            <a:avLst/>
            <a:gdLst/>
            <a:ahLst/>
            <a:cxnLst/>
            <a:rect l="l" t="t" r="r" b="b"/>
            <a:pathLst>
              <a:path w="3182346" h="3193961">
                <a:moveTo>
                  <a:pt x="0" y="0"/>
                </a:moveTo>
                <a:lnTo>
                  <a:pt x="3182347" y="0"/>
                </a:lnTo>
                <a:lnTo>
                  <a:pt x="3182347" y="3193961"/>
                </a:lnTo>
                <a:lnTo>
                  <a:pt x="0" y="3193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8" name="Freeform 28"/>
          <p:cNvSpPr/>
          <p:nvPr/>
        </p:nvSpPr>
        <p:spPr>
          <a:xfrm>
            <a:off x="14509170" y="6807528"/>
            <a:ext cx="2449488" cy="1995219"/>
          </a:xfrm>
          <a:custGeom>
            <a:avLst/>
            <a:gdLst/>
            <a:ahLst/>
            <a:cxnLst/>
            <a:rect l="l" t="t" r="r" b="b"/>
            <a:pathLst>
              <a:path w="2449488" h="1995219">
                <a:moveTo>
                  <a:pt x="0" y="0"/>
                </a:moveTo>
                <a:lnTo>
                  <a:pt x="2449489" y="0"/>
                </a:lnTo>
                <a:lnTo>
                  <a:pt x="2449489" y="1995219"/>
                </a:lnTo>
                <a:lnTo>
                  <a:pt x="0" y="1995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9" name="Freeform 29"/>
          <p:cNvSpPr/>
          <p:nvPr/>
        </p:nvSpPr>
        <p:spPr>
          <a:xfrm>
            <a:off x="10508666" y="2980380"/>
            <a:ext cx="3166230" cy="2815066"/>
          </a:xfrm>
          <a:custGeom>
            <a:avLst/>
            <a:gdLst/>
            <a:ahLst/>
            <a:cxnLst/>
            <a:rect l="l" t="t" r="r" b="b"/>
            <a:pathLst>
              <a:path w="3166230" h="2815066">
                <a:moveTo>
                  <a:pt x="0" y="0"/>
                </a:moveTo>
                <a:lnTo>
                  <a:pt x="3166230" y="0"/>
                </a:lnTo>
                <a:lnTo>
                  <a:pt x="3166230" y="2815066"/>
                </a:lnTo>
                <a:lnTo>
                  <a:pt x="0" y="2815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0" name="TextBox 30"/>
          <p:cNvSpPr txBox="1"/>
          <p:nvPr/>
        </p:nvSpPr>
        <p:spPr>
          <a:xfrm>
            <a:off x="625288" y="1369062"/>
            <a:ext cx="1047419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 (Tools)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265732" y="3092546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Tools &amp; Technologies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2FCE4-D8C8-8BAA-E29D-A3BD38B0F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0313563-B1BC-50DC-D7F5-37FE7BFC8A2D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3783618-1806-0DEB-AECD-131072CCC209}"/>
              </a:ext>
            </a:extLst>
          </p:cNvPr>
          <p:cNvSpPr/>
          <p:nvPr/>
        </p:nvSpPr>
        <p:spPr>
          <a:xfrm>
            <a:off x="16535400" y="8267700"/>
            <a:ext cx="1881990" cy="2342583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2" y="0"/>
                </a:lnTo>
                <a:lnTo>
                  <a:pt x="2423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59DEEFC-8289-10C7-6F08-DF1815D840DB}"/>
              </a:ext>
            </a:extLst>
          </p:cNvPr>
          <p:cNvGrpSpPr/>
          <p:nvPr/>
        </p:nvGrpSpPr>
        <p:grpSpPr>
          <a:xfrm>
            <a:off x="605263" y="4653297"/>
            <a:ext cx="278655" cy="278655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4113F4D-39C3-1452-7442-16E5933244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F0A826A-6490-1828-54FB-CD94315CF72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88DCD7C-B25C-FB80-2DBE-1023C38799AC}"/>
              </a:ext>
            </a:extLst>
          </p:cNvPr>
          <p:cNvGrpSpPr/>
          <p:nvPr/>
        </p:nvGrpSpPr>
        <p:grpSpPr>
          <a:xfrm>
            <a:off x="639969" y="5516791"/>
            <a:ext cx="278655" cy="278655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9797808-B241-915E-C4F7-5EAE01BB21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9A84AE5-62FB-FDE7-99DB-08B731CD787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B8CD617-0DF2-81B0-231F-325063D3A07C}"/>
              </a:ext>
            </a:extLst>
          </p:cNvPr>
          <p:cNvGrpSpPr/>
          <p:nvPr/>
        </p:nvGrpSpPr>
        <p:grpSpPr>
          <a:xfrm>
            <a:off x="623790" y="6359852"/>
            <a:ext cx="278655" cy="278655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C7B80B8-95B8-944C-267A-96B7ECE555C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216E989-F5D3-B80A-BD22-8E778754B2D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9E0A7D8B-1D31-B7B8-CB85-59E3AD43CE47}"/>
              </a:ext>
            </a:extLst>
          </p:cNvPr>
          <p:cNvSpPr txBox="1"/>
          <p:nvPr/>
        </p:nvSpPr>
        <p:spPr>
          <a:xfrm>
            <a:off x="545528" y="738819"/>
            <a:ext cx="17602200" cy="2131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tr-TR" sz="75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</a:t>
            </a:r>
            <a:r>
              <a:rPr lang="tr-TR" sz="75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</a:t>
            </a:r>
            <a:r>
              <a:rPr lang="tr-TR" sz="75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YOLO </a:t>
            </a:r>
            <a:r>
              <a:rPr lang="tr-TR" sz="75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Detection</a:t>
            </a:r>
            <a:r>
              <a:rPr lang="tr-TR" sz="75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tr-TR" sz="7500" dirty="0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System</a:t>
            </a:r>
            <a:r>
              <a:rPr lang="tr-TR" sz="75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Works ?</a:t>
            </a:r>
            <a:endParaRPr lang="en-US" sz="7500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8AC0EA5-F81E-4590-EBFD-3A033C2CCFED}"/>
              </a:ext>
            </a:extLst>
          </p:cNvPr>
          <p:cNvSpPr txBox="1"/>
          <p:nvPr/>
        </p:nvSpPr>
        <p:spPr>
          <a:xfrm>
            <a:off x="-1288777" y="4546627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Image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divided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into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grid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cells</a:t>
            </a:r>
            <a:endParaRPr lang="en-US" sz="2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30B7985-0AEF-0D8F-4DC2-F1E43F4B26B1}"/>
              </a:ext>
            </a:extLst>
          </p:cNvPr>
          <p:cNvSpPr txBox="1"/>
          <p:nvPr/>
        </p:nvSpPr>
        <p:spPr>
          <a:xfrm>
            <a:off x="-1067825" y="6199974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Single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forward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pass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detection</a:t>
            </a:r>
            <a:endParaRPr lang="en-US" sz="2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3837E9A-7BBA-2721-7DDF-3C1D42EBC428}"/>
              </a:ext>
            </a:extLst>
          </p:cNvPr>
          <p:cNvSpPr txBox="1"/>
          <p:nvPr/>
        </p:nvSpPr>
        <p:spPr>
          <a:xfrm>
            <a:off x="-659059" y="5384384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Bounding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box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</a:t>
            </a: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prediction</a:t>
            </a:r>
            <a:endParaRPr lang="en-US" sz="2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6C7833-41B9-FE13-ABC0-F7E42EF1D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91" y="2258786"/>
            <a:ext cx="10097909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8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6457575" y="7907538"/>
            <a:ext cx="1881990" cy="2342583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2" y="0"/>
                </a:lnTo>
                <a:lnTo>
                  <a:pt x="2423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918624" y="3004103"/>
            <a:ext cx="5559297" cy="772517"/>
            <a:chOff x="0" y="0"/>
            <a:chExt cx="1464177" cy="2034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4177" cy="203461"/>
            </a:xfrm>
            <a:custGeom>
              <a:avLst/>
              <a:gdLst/>
              <a:ahLst/>
              <a:cxnLst/>
              <a:rect l="l" t="t" r="r" b="b"/>
              <a:pathLst>
                <a:path w="1464177" h="203461">
                  <a:moveTo>
                    <a:pt x="101731" y="0"/>
                  </a:moveTo>
                  <a:lnTo>
                    <a:pt x="1362446" y="0"/>
                  </a:lnTo>
                  <a:cubicBezTo>
                    <a:pt x="1389427" y="0"/>
                    <a:pt x="1415303" y="10718"/>
                    <a:pt x="1434381" y="29796"/>
                  </a:cubicBezTo>
                  <a:cubicBezTo>
                    <a:pt x="1453459" y="48874"/>
                    <a:pt x="1464177" y="74750"/>
                    <a:pt x="1464177" y="101731"/>
                  </a:cubicBezTo>
                  <a:lnTo>
                    <a:pt x="1464177" y="101731"/>
                  </a:lnTo>
                  <a:cubicBezTo>
                    <a:pt x="1464177" y="128711"/>
                    <a:pt x="1453459" y="154587"/>
                    <a:pt x="1434381" y="173665"/>
                  </a:cubicBezTo>
                  <a:cubicBezTo>
                    <a:pt x="1415303" y="192743"/>
                    <a:pt x="1389427" y="203461"/>
                    <a:pt x="1362446" y="203461"/>
                  </a:cubicBezTo>
                  <a:lnTo>
                    <a:pt x="101731" y="203461"/>
                  </a:lnTo>
                  <a:cubicBezTo>
                    <a:pt x="74750" y="203461"/>
                    <a:pt x="48874" y="192743"/>
                    <a:pt x="29796" y="173665"/>
                  </a:cubicBezTo>
                  <a:cubicBezTo>
                    <a:pt x="10718" y="154587"/>
                    <a:pt x="0" y="128711"/>
                    <a:pt x="0" y="101731"/>
                  </a:cubicBezTo>
                  <a:lnTo>
                    <a:pt x="0" y="101731"/>
                  </a:lnTo>
                  <a:cubicBezTo>
                    <a:pt x="0" y="74750"/>
                    <a:pt x="10718" y="48874"/>
                    <a:pt x="29796" y="29796"/>
                  </a:cubicBezTo>
                  <a:cubicBezTo>
                    <a:pt x="48874" y="10718"/>
                    <a:pt x="74750" y="0"/>
                    <a:pt x="1017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464177" cy="260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23790" y="4651707"/>
            <a:ext cx="278655" cy="27865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9969" y="5516791"/>
            <a:ext cx="278655" cy="27865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3790" y="6359852"/>
            <a:ext cx="278655" cy="27865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62038" y="3278786"/>
            <a:ext cx="7967769" cy="5033320"/>
            <a:chOff x="0" y="0"/>
            <a:chExt cx="2225931" cy="14061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25931" cy="1406143"/>
            </a:xfrm>
            <a:custGeom>
              <a:avLst/>
              <a:gdLst/>
              <a:ahLst/>
              <a:cxnLst/>
              <a:rect l="l" t="t" r="r" b="b"/>
              <a:pathLst>
                <a:path w="2225931" h="1406143">
                  <a:moveTo>
                    <a:pt x="46639" y="0"/>
                  </a:moveTo>
                  <a:lnTo>
                    <a:pt x="2179292" y="0"/>
                  </a:lnTo>
                  <a:cubicBezTo>
                    <a:pt x="2191662" y="0"/>
                    <a:pt x="2203524" y="4914"/>
                    <a:pt x="2212271" y="13660"/>
                  </a:cubicBezTo>
                  <a:cubicBezTo>
                    <a:pt x="2221018" y="22407"/>
                    <a:pt x="2225931" y="34270"/>
                    <a:pt x="2225931" y="46639"/>
                  </a:cubicBezTo>
                  <a:lnTo>
                    <a:pt x="2225931" y="1359504"/>
                  </a:lnTo>
                  <a:cubicBezTo>
                    <a:pt x="2225931" y="1385262"/>
                    <a:pt x="2205050" y="1406143"/>
                    <a:pt x="2179292" y="1406143"/>
                  </a:cubicBezTo>
                  <a:lnTo>
                    <a:pt x="46639" y="1406143"/>
                  </a:lnTo>
                  <a:cubicBezTo>
                    <a:pt x="20881" y="1406143"/>
                    <a:pt x="0" y="1385262"/>
                    <a:pt x="0" y="1359504"/>
                  </a:cubicBezTo>
                  <a:lnTo>
                    <a:pt x="0" y="46639"/>
                  </a:lnTo>
                  <a:cubicBezTo>
                    <a:pt x="0" y="20881"/>
                    <a:pt x="20881" y="0"/>
                    <a:pt x="46639" y="0"/>
                  </a:cubicBezTo>
                  <a:close/>
                </a:path>
              </a:pathLst>
            </a:custGeom>
            <a:blipFill>
              <a:blip r:embed="rId4"/>
              <a:stretch>
                <a:fillRect l="-536" r="-536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25288" y="1369062"/>
            <a:ext cx="1388078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Experiment Results (Current)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265732" y="3092546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Experimental Results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064026" y="4490996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detection achieved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1265732" y="6283652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Qualitative results available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2484932" y="5356081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Approx. 30 FPS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92802" y="0"/>
            <a:ext cx="2236095" cy="2889803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918624" y="3004103"/>
            <a:ext cx="5559297" cy="772517"/>
            <a:chOff x="0" y="0"/>
            <a:chExt cx="1464177" cy="2034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4177" cy="203461"/>
            </a:xfrm>
            <a:custGeom>
              <a:avLst/>
              <a:gdLst/>
              <a:ahLst/>
              <a:cxnLst/>
              <a:rect l="l" t="t" r="r" b="b"/>
              <a:pathLst>
                <a:path w="1464177" h="203461">
                  <a:moveTo>
                    <a:pt x="101731" y="0"/>
                  </a:moveTo>
                  <a:lnTo>
                    <a:pt x="1362446" y="0"/>
                  </a:lnTo>
                  <a:cubicBezTo>
                    <a:pt x="1389427" y="0"/>
                    <a:pt x="1415303" y="10718"/>
                    <a:pt x="1434381" y="29796"/>
                  </a:cubicBezTo>
                  <a:cubicBezTo>
                    <a:pt x="1453459" y="48874"/>
                    <a:pt x="1464177" y="74750"/>
                    <a:pt x="1464177" y="101731"/>
                  </a:cubicBezTo>
                  <a:lnTo>
                    <a:pt x="1464177" y="101731"/>
                  </a:lnTo>
                  <a:cubicBezTo>
                    <a:pt x="1464177" y="128711"/>
                    <a:pt x="1453459" y="154587"/>
                    <a:pt x="1434381" y="173665"/>
                  </a:cubicBezTo>
                  <a:cubicBezTo>
                    <a:pt x="1415303" y="192743"/>
                    <a:pt x="1389427" y="203461"/>
                    <a:pt x="1362446" y="203461"/>
                  </a:cubicBezTo>
                  <a:lnTo>
                    <a:pt x="101731" y="203461"/>
                  </a:lnTo>
                  <a:cubicBezTo>
                    <a:pt x="74750" y="203461"/>
                    <a:pt x="48874" y="192743"/>
                    <a:pt x="29796" y="173665"/>
                  </a:cubicBezTo>
                  <a:cubicBezTo>
                    <a:pt x="10718" y="154587"/>
                    <a:pt x="0" y="128711"/>
                    <a:pt x="0" y="101731"/>
                  </a:cubicBezTo>
                  <a:lnTo>
                    <a:pt x="0" y="101731"/>
                  </a:lnTo>
                  <a:cubicBezTo>
                    <a:pt x="0" y="74750"/>
                    <a:pt x="10718" y="48874"/>
                    <a:pt x="29796" y="29796"/>
                  </a:cubicBezTo>
                  <a:cubicBezTo>
                    <a:pt x="48874" y="10718"/>
                    <a:pt x="74750" y="0"/>
                    <a:pt x="1017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64177" cy="260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563793" y="4106252"/>
            <a:ext cx="4765104" cy="4308732"/>
          </a:xfrm>
          <a:custGeom>
            <a:avLst/>
            <a:gdLst/>
            <a:ahLst/>
            <a:cxnLst/>
            <a:rect l="l" t="t" r="r" b="b"/>
            <a:pathLst>
              <a:path w="5696290" h="5582364">
                <a:moveTo>
                  <a:pt x="0" y="0"/>
                </a:moveTo>
                <a:lnTo>
                  <a:pt x="5696290" y="0"/>
                </a:lnTo>
                <a:lnTo>
                  <a:pt x="5696290" y="5582364"/>
                </a:lnTo>
                <a:lnTo>
                  <a:pt x="0" y="5582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TextBox 22"/>
          <p:cNvSpPr txBox="1"/>
          <p:nvPr/>
        </p:nvSpPr>
        <p:spPr>
          <a:xfrm>
            <a:off x="623790" y="575228"/>
            <a:ext cx="14037668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Experiment Results (Evaluation – Planned)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265732" y="3092546"/>
            <a:ext cx="9559007" cy="15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Evaluation Metrics</a:t>
            </a:r>
          </a:p>
          <a:p>
            <a:pPr marL="604515" lvl="1" indent="-302257" algn="ctr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endParaRPr lang="en-US" sz="2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4B93FDB-7F9D-0D33-760E-E33757AD8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152355"/>
              </p:ext>
            </p:extLst>
          </p:nvPr>
        </p:nvGraphicFramePr>
        <p:xfrm>
          <a:off x="353074" y="4197709"/>
          <a:ext cx="12953082" cy="4125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80">
                  <a:extLst>
                    <a:ext uri="{9D8B030D-6E8A-4147-A177-3AD203B41FA5}">
                      <a16:colId xmlns:a16="http://schemas.microsoft.com/office/drawing/2014/main" val="244946715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684827541"/>
                    </a:ext>
                  </a:extLst>
                </a:gridCol>
                <a:gridCol w="2210261">
                  <a:extLst>
                    <a:ext uri="{9D8B030D-6E8A-4147-A177-3AD203B41FA5}">
                      <a16:colId xmlns:a16="http://schemas.microsoft.com/office/drawing/2014/main" val="3841386886"/>
                    </a:ext>
                  </a:extLst>
                </a:gridCol>
                <a:gridCol w="2158847">
                  <a:extLst>
                    <a:ext uri="{9D8B030D-6E8A-4147-A177-3AD203B41FA5}">
                      <a16:colId xmlns:a16="http://schemas.microsoft.com/office/drawing/2014/main" val="1547104806"/>
                    </a:ext>
                  </a:extLst>
                </a:gridCol>
                <a:gridCol w="2158847">
                  <a:extLst>
                    <a:ext uri="{9D8B030D-6E8A-4147-A177-3AD203B41FA5}">
                      <a16:colId xmlns:a16="http://schemas.microsoft.com/office/drawing/2014/main" val="3861210929"/>
                    </a:ext>
                  </a:extLst>
                </a:gridCol>
                <a:gridCol w="2158847">
                  <a:extLst>
                    <a:ext uri="{9D8B030D-6E8A-4147-A177-3AD203B41FA5}">
                      <a16:colId xmlns:a16="http://schemas.microsoft.com/office/drawing/2014/main" val="3117100596"/>
                    </a:ext>
                  </a:extLst>
                </a:gridCol>
              </a:tblGrid>
              <a:tr h="979033">
                <a:tc>
                  <a:txBody>
                    <a:bodyPr/>
                    <a:lstStyle/>
                    <a:p>
                      <a:r>
                        <a:rPr lang="tr-TR" sz="36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3600" dirty="0" err="1"/>
                        <a:t>Recall</a:t>
                      </a:r>
                      <a:endParaRPr lang="tr-TR" sz="3600" dirty="0"/>
                    </a:p>
                    <a:p>
                      <a:pPr>
                        <a:buNone/>
                      </a:pPr>
                      <a:endParaRPr lang="tr-TR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3200" dirty="0"/>
                        <a:t>mAP@0.5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tr-TR" sz="3200" dirty="0"/>
                        <a:t>mAP@0.5:0.95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3600" dirty="0" err="1"/>
                        <a:t>Inference</a:t>
                      </a:r>
                      <a:endParaRPr lang="tr-TR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91055"/>
                  </a:ext>
                </a:extLst>
              </a:tr>
              <a:tr h="979033">
                <a:tc>
                  <a:txBody>
                    <a:bodyPr/>
                    <a:lstStyle/>
                    <a:p>
                      <a:r>
                        <a:rPr lang="tr-TR" sz="3600" dirty="0"/>
                        <a:t>YOLOv5m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0.767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0.614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~10 </a:t>
                      </a:r>
                      <a:r>
                        <a:rPr lang="tr-TR" sz="3600" dirty="0" err="1"/>
                        <a:t>ms</a:t>
                      </a:r>
                      <a:endParaRPr lang="tr-TR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839340"/>
                  </a:ext>
                </a:extLst>
              </a:tr>
              <a:tr h="979033">
                <a:tc>
                  <a:txBody>
                    <a:bodyPr/>
                    <a:lstStyle/>
                    <a:p>
                      <a:r>
                        <a:rPr lang="tr-TR" sz="3600" b="0" dirty="0"/>
                        <a:t>YOLO11m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b="1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b="1" dirty="0"/>
                        <a:t>0.778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b="1" dirty="0"/>
                        <a:t>0.627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~13 </a:t>
                      </a:r>
                      <a:r>
                        <a:rPr lang="tr-TR" sz="3600" dirty="0" err="1"/>
                        <a:t>ms</a:t>
                      </a:r>
                      <a:endParaRPr lang="tr-TR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562294"/>
                  </a:ext>
                </a:extLst>
              </a:tr>
              <a:tr h="979033">
                <a:tc>
                  <a:txBody>
                    <a:bodyPr/>
                    <a:lstStyle/>
                    <a:p>
                      <a:r>
                        <a:rPr lang="tr-TR" sz="3600" dirty="0"/>
                        <a:t>YOLOv8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0.765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3600" dirty="0"/>
                        <a:t>~11 </a:t>
                      </a:r>
                      <a:r>
                        <a:rPr lang="tr-TR" sz="3600" dirty="0" err="1"/>
                        <a:t>ms</a:t>
                      </a:r>
                      <a:endParaRPr lang="tr-TR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556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FCD65A87-986A-111C-F3EE-A10F2F467CD1}"/>
              </a:ext>
            </a:extLst>
          </p:cNvPr>
          <p:cNvSpPr txBox="1"/>
          <p:nvPr/>
        </p:nvSpPr>
        <p:spPr>
          <a:xfrm>
            <a:off x="25575" y="8744617"/>
            <a:ext cx="16535400" cy="1149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YOLOv11m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achieved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highest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detection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while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YOLOv5m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provided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fastest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r-TR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inference</a:t>
            </a:r>
            <a:r>
              <a:rPr lang="tr-TR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time.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71567" y="95723"/>
            <a:ext cx="1857361" cy="3109179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918624" y="3004103"/>
            <a:ext cx="5559297" cy="772517"/>
            <a:chOff x="0" y="0"/>
            <a:chExt cx="1464177" cy="2034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4177" cy="203461"/>
            </a:xfrm>
            <a:custGeom>
              <a:avLst/>
              <a:gdLst/>
              <a:ahLst/>
              <a:cxnLst/>
              <a:rect l="l" t="t" r="r" b="b"/>
              <a:pathLst>
                <a:path w="1464177" h="203461">
                  <a:moveTo>
                    <a:pt x="101731" y="0"/>
                  </a:moveTo>
                  <a:lnTo>
                    <a:pt x="1362446" y="0"/>
                  </a:lnTo>
                  <a:cubicBezTo>
                    <a:pt x="1389427" y="0"/>
                    <a:pt x="1415303" y="10718"/>
                    <a:pt x="1434381" y="29796"/>
                  </a:cubicBezTo>
                  <a:cubicBezTo>
                    <a:pt x="1453459" y="48874"/>
                    <a:pt x="1464177" y="74750"/>
                    <a:pt x="1464177" y="101731"/>
                  </a:cubicBezTo>
                  <a:lnTo>
                    <a:pt x="1464177" y="101731"/>
                  </a:lnTo>
                  <a:cubicBezTo>
                    <a:pt x="1464177" y="128711"/>
                    <a:pt x="1453459" y="154587"/>
                    <a:pt x="1434381" y="173665"/>
                  </a:cubicBezTo>
                  <a:cubicBezTo>
                    <a:pt x="1415303" y="192743"/>
                    <a:pt x="1389427" y="203461"/>
                    <a:pt x="1362446" y="203461"/>
                  </a:cubicBezTo>
                  <a:lnTo>
                    <a:pt x="101731" y="203461"/>
                  </a:lnTo>
                  <a:cubicBezTo>
                    <a:pt x="74750" y="203461"/>
                    <a:pt x="48874" y="192743"/>
                    <a:pt x="29796" y="173665"/>
                  </a:cubicBezTo>
                  <a:cubicBezTo>
                    <a:pt x="10718" y="154587"/>
                    <a:pt x="0" y="128711"/>
                    <a:pt x="0" y="101731"/>
                  </a:cubicBezTo>
                  <a:lnTo>
                    <a:pt x="0" y="101731"/>
                  </a:lnTo>
                  <a:cubicBezTo>
                    <a:pt x="0" y="74750"/>
                    <a:pt x="10718" y="48874"/>
                    <a:pt x="29796" y="29796"/>
                  </a:cubicBezTo>
                  <a:cubicBezTo>
                    <a:pt x="48874" y="10718"/>
                    <a:pt x="74750" y="0"/>
                    <a:pt x="1017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64177" cy="260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0015" y="5143500"/>
            <a:ext cx="278655" cy="27865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0015" y="6469905"/>
            <a:ext cx="278655" cy="2786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0015" y="7851828"/>
            <a:ext cx="278655" cy="2786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720078" y="2337353"/>
            <a:ext cx="4703712" cy="7055568"/>
          </a:xfrm>
          <a:custGeom>
            <a:avLst/>
            <a:gdLst/>
            <a:ahLst/>
            <a:cxnLst/>
            <a:rect l="l" t="t" r="r" b="b"/>
            <a:pathLst>
              <a:path w="4703712" h="7055568">
                <a:moveTo>
                  <a:pt x="0" y="0"/>
                </a:moveTo>
                <a:lnTo>
                  <a:pt x="4703712" y="0"/>
                </a:lnTo>
                <a:lnTo>
                  <a:pt x="4703712" y="7055569"/>
                </a:lnTo>
                <a:lnTo>
                  <a:pt x="0" y="7055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TextBox 16"/>
          <p:cNvSpPr txBox="1"/>
          <p:nvPr/>
        </p:nvSpPr>
        <p:spPr>
          <a:xfrm>
            <a:off x="1028700" y="1194353"/>
            <a:ext cx="1403766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Demo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265732" y="3092546"/>
            <a:ext cx="9559007" cy="10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ctr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Live Demo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-471090" y="5041154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Webcam-based detection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685800" y="7657785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performance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7200" y="6330974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Bounding boxes &amp; confidence scores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25800" y="204843"/>
            <a:ext cx="2057400" cy="3034747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918624" y="3004103"/>
            <a:ext cx="5559297" cy="772517"/>
            <a:chOff x="0" y="0"/>
            <a:chExt cx="1464177" cy="2034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4177" cy="203461"/>
            </a:xfrm>
            <a:custGeom>
              <a:avLst/>
              <a:gdLst/>
              <a:ahLst/>
              <a:cxnLst/>
              <a:rect l="l" t="t" r="r" b="b"/>
              <a:pathLst>
                <a:path w="1464177" h="203461">
                  <a:moveTo>
                    <a:pt x="101731" y="0"/>
                  </a:moveTo>
                  <a:lnTo>
                    <a:pt x="1362446" y="0"/>
                  </a:lnTo>
                  <a:cubicBezTo>
                    <a:pt x="1389427" y="0"/>
                    <a:pt x="1415303" y="10718"/>
                    <a:pt x="1434381" y="29796"/>
                  </a:cubicBezTo>
                  <a:cubicBezTo>
                    <a:pt x="1453459" y="48874"/>
                    <a:pt x="1464177" y="74750"/>
                    <a:pt x="1464177" y="101731"/>
                  </a:cubicBezTo>
                  <a:lnTo>
                    <a:pt x="1464177" y="101731"/>
                  </a:lnTo>
                  <a:cubicBezTo>
                    <a:pt x="1464177" y="128711"/>
                    <a:pt x="1453459" y="154587"/>
                    <a:pt x="1434381" y="173665"/>
                  </a:cubicBezTo>
                  <a:cubicBezTo>
                    <a:pt x="1415303" y="192743"/>
                    <a:pt x="1389427" y="203461"/>
                    <a:pt x="1362446" y="203461"/>
                  </a:cubicBezTo>
                  <a:lnTo>
                    <a:pt x="101731" y="203461"/>
                  </a:lnTo>
                  <a:cubicBezTo>
                    <a:pt x="74750" y="203461"/>
                    <a:pt x="48874" y="192743"/>
                    <a:pt x="29796" y="173665"/>
                  </a:cubicBezTo>
                  <a:cubicBezTo>
                    <a:pt x="10718" y="154587"/>
                    <a:pt x="0" y="128711"/>
                    <a:pt x="0" y="101731"/>
                  </a:cubicBezTo>
                  <a:lnTo>
                    <a:pt x="0" y="101731"/>
                  </a:lnTo>
                  <a:cubicBezTo>
                    <a:pt x="0" y="74750"/>
                    <a:pt x="10718" y="48874"/>
                    <a:pt x="29796" y="29796"/>
                  </a:cubicBezTo>
                  <a:cubicBezTo>
                    <a:pt x="48874" y="10718"/>
                    <a:pt x="74750" y="0"/>
                    <a:pt x="1017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64177" cy="260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50250" y="5004172"/>
            <a:ext cx="278655" cy="27865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50250" y="6106740"/>
            <a:ext cx="278655" cy="2786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50250" y="7333824"/>
            <a:ext cx="278655" cy="2786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194353"/>
            <a:ext cx="1403766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265732" y="3092546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13771" y="4927972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working real-time prototype was developed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42670" y="7147395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Strong foundation for future improvements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1200" y="6037683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Stable performance achieved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97F4F2-ECEF-2741-9F7F-CCEB93EB0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FA24A96-A543-891B-9C23-72AAE38CED62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081383D-1330-BAA4-32F2-9071168B54D4}"/>
              </a:ext>
            </a:extLst>
          </p:cNvPr>
          <p:cNvSpPr/>
          <p:nvPr/>
        </p:nvSpPr>
        <p:spPr>
          <a:xfrm rot="-2297116">
            <a:off x="7742524" y="-190556"/>
            <a:ext cx="1203614" cy="2043172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9AFAA37-99BD-0E4C-A346-C66E2D063768}"/>
              </a:ext>
            </a:extLst>
          </p:cNvPr>
          <p:cNvSpPr txBox="1"/>
          <p:nvPr/>
        </p:nvSpPr>
        <p:spPr>
          <a:xfrm>
            <a:off x="685800" y="648007"/>
            <a:ext cx="1067555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TEAM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5577C1-FEC6-F9A0-8F49-7D0897BED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9479"/>
            <a:ext cx="17449800" cy="66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05396" y="2523503"/>
            <a:ext cx="2122284" cy="2845547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2" y="0"/>
                </a:lnTo>
                <a:lnTo>
                  <a:pt x="2423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028700" y="2740495"/>
            <a:ext cx="7059964" cy="875553"/>
            <a:chOff x="0" y="0"/>
            <a:chExt cx="1859414" cy="230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9414" cy="230598"/>
            </a:xfrm>
            <a:custGeom>
              <a:avLst/>
              <a:gdLst/>
              <a:ahLst/>
              <a:cxnLst/>
              <a:rect l="l" t="t" r="r" b="b"/>
              <a:pathLst>
                <a:path w="1859414" h="230598">
                  <a:moveTo>
                    <a:pt x="109659" y="0"/>
                  </a:moveTo>
                  <a:lnTo>
                    <a:pt x="1749755" y="0"/>
                  </a:lnTo>
                  <a:cubicBezTo>
                    <a:pt x="1778839" y="0"/>
                    <a:pt x="1806731" y="11553"/>
                    <a:pt x="1827296" y="32119"/>
                  </a:cubicBezTo>
                  <a:cubicBezTo>
                    <a:pt x="1847861" y="52684"/>
                    <a:pt x="1859414" y="80576"/>
                    <a:pt x="1859414" y="109659"/>
                  </a:cubicBezTo>
                  <a:lnTo>
                    <a:pt x="1859414" y="120939"/>
                  </a:lnTo>
                  <a:cubicBezTo>
                    <a:pt x="1859414" y="181502"/>
                    <a:pt x="1810318" y="230598"/>
                    <a:pt x="1749755" y="230598"/>
                  </a:cubicBezTo>
                  <a:lnTo>
                    <a:pt x="109659" y="230598"/>
                  </a:lnTo>
                  <a:cubicBezTo>
                    <a:pt x="80576" y="230598"/>
                    <a:pt x="52684" y="219045"/>
                    <a:pt x="32119" y="198480"/>
                  </a:cubicBezTo>
                  <a:cubicBezTo>
                    <a:pt x="11553" y="177915"/>
                    <a:pt x="0" y="150022"/>
                    <a:pt x="0" y="120939"/>
                  </a:cubicBezTo>
                  <a:lnTo>
                    <a:pt x="0" y="109659"/>
                  </a:lnTo>
                  <a:cubicBezTo>
                    <a:pt x="0" y="80576"/>
                    <a:pt x="11553" y="52684"/>
                    <a:pt x="32119" y="32119"/>
                  </a:cubicBezTo>
                  <a:cubicBezTo>
                    <a:pt x="52684" y="11553"/>
                    <a:pt x="80576" y="0"/>
                    <a:pt x="109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59414" cy="287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58682" y="5004172"/>
            <a:ext cx="278655" cy="27865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58682" y="6182940"/>
            <a:ext cx="278655" cy="2786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58682" y="7249314"/>
            <a:ext cx="278655" cy="2786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194353"/>
            <a:ext cx="1542719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Recommendation (Future Work)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220821" y="2880456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Recommendations &amp; Future Work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61137" y="4922627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annotation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66135" y="6993906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comparison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57400" y="5932507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tr-TR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3D </a:t>
            </a:r>
            <a:r>
              <a:rPr lang="tr-TR" sz="2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Localization</a:t>
            </a:r>
            <a:endParaRPr lang="en-US" sz="2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4558682" y="8270822"/>
            <a:ext cx="278655" cy="27865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066135" y="8138415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 optimization</a:t>
            </a:r>
          </a:p>
        </p:txBody>
      </p:sp>
      <p:sp>
        <p:nvSpPr>
          <p:cNvPr id="24" name="Freeform 24"/>
          <p:cNvSpPr/>
          <p:nvPr/>
        </p:nvSpPr>
        <p:spPr>
          <a:xfrm>
            <a:off x="190215" y="5917588"/>
            <a:ext cx="2389269" cy="3111127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3414714" y="2578031"/>
            <a:ext cx="12005286" cy="209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82"/>
              </a:lnSpc>
            </a:pPr>
            <a:r>
              <a:rPr lang="en-US" sz="13711" b="1">
                <a:solidFill>
                  <a:srgbClr val="EBBA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347520"/>
            <a:ext cx="16230600" cy="246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38"/>
              </a:lnSpc>
            </a:pPr>
            <a:r>
              <a:rPr lang="en-US" sz="1630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 Attention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6002000" y="7214420"/>
            <a:ext cx="1981200" cy="2743199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 rot="-1125945">
            <a:off x="935041" y="1142629"/>
            <a:ext cx="1032249" cy="1752274"/>
          </a:xfrm>
          <a:custGeom>
            <a:avLst/>
            <a:gdLst/>
            <a:ahLst/>
            <a:cxnLst/>
            <a:rect l="l" t="t" r="r" b="b"/>
            <a:pathLst>
              <a:path w="1032249" h="1752274">
                <a:moveTo>
                  <a:pt x="0" y="0"/>
                </a:moveTo>
                <a:lnTo>
                  <a:pt x="1032249" y="0"/>
                </a:lnTo>
                <a:lnTo>
                  <a:pt x="1032249" y="1752274"/>
                </a:lnTo>
                <a:lnTo>
                  <a:pt x="0" y="175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 rot="-1624129">
            <a:off x="14648361" y="-11937"/>
            <a:ext cx="1203614" cy="2043172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537932" y="2735395"/>
            <a:ext cx="6898305" cy="5201991"/>
            <a:chOff x="0" y="0"/>
            <a:chExt cx="1118568" cy="8435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8568" cy="843509"/>
            </a:xfrm>
            <a:custGeom>
              <a:avLst/>
              <a:gdLst/>
              <a:ahLst/>
              <a:cxnLst/>
              <a:rect l="l" t="t" r="r" b="b"/>
              <a:pathLst>
                <a:path w="1118568" h="843509">
                  <a:moveTo>
                    <a:pt x="42647" y="0"/>
                  </a:moveTo>
                  <a:lnTo>
                    <a:pt x="1075921" y="0"/>
                  </a:lnTo>
                  <a:cubicBezTo>
                    <a:pt x="1099474" y="0"/>
                    <a:pt x="1118568" y="19094"/>
                    <a:pt x="1118568" y="42647"/>
                  </a:cubicBezTo>
                  <a:lnTo>
                    <a:pt x="1118568" y="800861"/>
                  </a:lnTo>
                  <a:cubicBezTo>
                    <a:pt x="1118568" y="812172"/>
                    <a:pt x="1114075" y="823020"/>
                    <a:pt x="1106077" y="831017"/>
                  </a:cubicBezTo>
                  <a:cubicBezTo>
                    <a:pt x="1098079" y="839015"/>
                    <a:pt x="1087231" y="843509"/>
                    <a:pt x="1075921" y="843509"/>
                  </a:cubicBezTo>
                  <a:lnTo>
                    <a:pt x="42647" y="843509"/>
                  </a:lnTo>
                  <a:cubicBezTo>
                    <a:pt x="19094" y="843509"/>
                    <a:pt x="0" y="824415"/>
                    <a:pt x="0" y="800861"/>
                  </a:cubicBezTo>
                  <a:lnTo>
                    <a:pt x="0" y="42647"/>
                  </a:lnTo>
                  <a:cubicBezTo>
                    <a:pt x="0" y="19094"/>
                    <a:pt x="19094" y="0"/>
                    <a:pt x="42647" y="0"/>
                  </a:cubicBezTo>
                  <a:close/>
                </a:path>
              </a:pathLst>
            </a:custGeom>
            <a:blipFill>
              <a:blip r:embed="rId2"/>
              <a:stretch>
                <a:fillRect l="-6592" r="-6592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34097" y="4131312"/>
            <a:ext cx="278655" cy="27865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34097" y="5057735"/>
            <a:ext cx="278655" cy="27865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13507" y="7040599"/>
            <a:ext cx="1779156" cy="3166124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 rot="-2297116">
            <a:off x="664842" y="-130918"/>
            <a:ext cx="1203614" cy="2043172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TextBox 13"/>
          <p:cNvSpPr txBox="1"/>
          <p:nvPr/>
        </p:nvSpPr>
        <p:spPr>
          <a:xfrm>
            <a:off x="6772254" y="5868576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Streamlit-based web deployment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939207" y="7023007"/>
            <a:ext cx="278655" cy="27865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39207" y="6031604"/>
            <a:ext cx="278655" cy="27865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020333" y="1940562"/>
            <a:ext cx="1010635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Abstract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15531" y="3980719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object detection using YOLOv8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34097" y="4897025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Pre-trained COCO model + custom dataset plan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46832" y="6818481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 state: Intermediate prototype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7628323" y="5548077"/>
            <a:ext cx="10570511" cy="4434976"/>
            <a:chOff x="0" y="0"/>
            <a:chExt cx="1480331" cy="6210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0331" cy="621089"/>
            </a:xfrm>
            <a:custGeom>
              <a:avLst/>
              <a:gdLst/>
              <a:ahLst/>
              <a:cxnLst/>
              <a:rect l="l" t="t" r="r" b="b"/>
              <a:pathLst>
                <a:path w="1480331" h="621089">
                  <a:moveTo>
                    <a:pt x="27831" y="0"/>
                  </a:moveTo>
                  <a:lnTo>
                    <a:pt x="1452500" y="0"/>
                  </a:lnTo>
                  <a:cubicBezTo>
                    <a:pt x="1459881" y="0"/>
                    <a:pt x="1466960" y="2932"/>
                    <a:pt x="1472179" y="8152"/>
                  </a:cubicBezTo>
                  <a:cubicBezTo>
                    <a:pt x="1477399" y="13371"/>
                    <a:pt x="1480331" y="20450"/>
                    <a:pt x="1480331" y="27831"/>
                  </a:cubicBezTo>
                  <a:lnTo>
                    <a:pt x="1480331" y="593258"/>
                  </a:lnTo>
                  <a:cubicBezTo>
                    <a:pt x="1480331" y="608629"/>
                    <a:pt x="1467870" y="621089"/>
                    <a:pt x="1452500" y="621089"/>
                  </a:cubicBezTo>
                  <a:lnTo>
                    <a:pt x="27831" y="621089"/>
                  </a:lnTo>
                  <a:cubicBezTo>
                    <a:pt x="20450" y="621089"/>
                    <a:pt x="13371" y="618157"/>
                    <a:pt x="8152" y="612938"/>
                  </a:cubicBezTo>
                  <a:cubicBezTo>
                    <a:pt x="2932" y="607718"/>
                    <a:pt x="0" y="600639"/>
                    <a:pt x="0" y="593258"/>
                  </a:cubicBezTo>
                  <a:lnTo>
                    <a:pt x="0" y="27831"/>
                  </a:lnTo>
                  <a:cubicBezTo>
                    <a:pt x="0" y="20450"/>
                    <a:pt x="2932" y="13371"/>
                    <a:pt x="8152" y="8152"/>
                  </a:cubicBezTo>
                  <a:cubicBezTo>
                    <a:pt x="13371" y="2932"/>
                    <a:pt x="20450" y="0"/>
                    <a:pt x="27831" y="0"/>
                  </a:cubicBezTo>
                  <a:close/>
                </a:path>
              </a:pathLst>
            </a:custGeom>
            <a:blipFill>
              <a:blip r:embed="rId2"/>
              <a:stretch>
                <a:fillRect l="-475" r="-475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6901" y="3926493"/>
            <a:ext cx="278655" cy="27865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2297116">
            <a:off x="16491696" y="-11938"/>
            <a:ext cx="1203614" cy="2043172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336901" y="5657352"/>
            <a:ext cx="278655" cy="2786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6901" y="4845297"/>
            <a:ext cx="278655" cy="2786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15556" y="1793292"/>
            <a:ext cx="1490535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 – Object Detection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506058" y="3738491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object detection?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430293" y="4640772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Difference from image classification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1782124" y="5452827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requirement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615556" y="3047081"/>
            <a:ext cx="5050435" cy="643217"/>
            <a:chOff x="0" y="0"/>
            <a:chExt cx="1330156" cy="1694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0156" cy="169407"/>
            </a:xfrm>
            <a:custGeom>
              <a:avLst/>
              <a:gdLst/>
              <a:ahLst/>
              <a:cxnLst/>
              <a:rect l="l" t="t" r="r" b="b"/>
              <a:pathLst>
                <a:path w="1330156" h="169407">
                  <a:moveTo>
                    <a:pt x="84703" y="0"/>
                  </a:moveTo>
                  <a:lnTo>
                    <a:pt x="1245452" y="0"/>
                  </a:lnTo>
                  <a:cubicBezTo>
                    <a:pt x="1267917" y="0"/>
                    <a:pt x="1289462" y="8924"/>
                    <a:pt x="1305347" y="24809"/>
                  </a:cubicBezTo>
                  <a:cubicBezTo>
                    <a:pt x="1321232" y="40694"/>
                    <a:pt x="1330156" y="62239"/>
                    <a:pt x="1330156" y="84703"/>
                  </a:cubicBezTo>
                  <a:lnTo>
                    <a:pt x="1330156" y="84703"/>
                  </a:lnTo>
                  <a:cubicBezTo>
                    <a:pt x="1330156" y="131484"/>
                    <a:pt x="1292233" y="169407"/>
                    <a:pt x="1245452" y="169407"/>
                  </a:cubicBezTo>
                  <a:lnTo>
                    <a:pt x="84703" y="169407"/>
                  </a:lnTo>
                  <a:cubicBezTo>
                    <a:pt x="62239" y="169407"/>
                    <a:pt x="40694" y="160483"/>
                    <a:pt x="24809" y="144598"/>
                  </a:cubicBezTo>
                  <a:cubicBezTo>
                    <a:pt x="8924" y="128713"/>
                    <a:pt x="0" y="107168"/>
                    <a:pt x="0" y="84703"/>
                  </a:cubicBezTo>
                  <a:lnTo>
                    <a:pt x="0" y="84703"/>
                  </a:lnTo>
                  <a:cubicBezTo>
                    <a:pt x="0" y="62239"/>
                    <a:pt x="8924" y="40694"/>
                    <a:pt x="24809" y="24809"/>
                  </a:cubicBezTo>
                  <a:cubicBezTo>
                    <a:pt x="40694" y="8924"/>
                    <a:pt x="62239" y="0"/>
                    <a:pt x="847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330156" cy="226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68700" y="7519881"/>
            <a:ext cx="1981200" cy="266569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2" y="0"/>
                </a:lnTo>
                <a:lnTo>
                  <a:pt x="2423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 rot="-2297116">
            <a:off x="5700363" y="-83537"/>
            <a:ext cx="1203614" cy="2043172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8" name="Group 8"/>
          <p:cNvGrpSpPr/>
          <p:nvPr/>
        </p:nvGrpSpPr>
        <p:grpSpPr>
          <a:xfrm>
            <a:off x="476229" y="5775537"/>
            <a:ext cx="278655" cy="27865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6229" y="6818590"/>
            <a:ext cx="278655" cy="2786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6229" y="7701497"/>
            <a:ext cx="278655" cy="27865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54884" y="7543233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Limited accessibility of web-based systems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6843" y="6603080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Computational cost of high-accuracy models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1020500" y="5689812"/>
            <a:ext cx="12434677" cy="56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1"/>
              </a:lnSpc>
              <a:spcBef>
                <a:spcPct val="0"/>
              </a:spcBef>
            </a:pPr>
            <a:r>
              <a:rPr lang="en-US" sz="31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deployment challenges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407501" y="708524"/>
            <a:ext cx="10570511" cy="4815976"/>
            <a:chOff x="0" y="0"/>
            <a:chExt cx="1480331" cy="6744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80331" cy="674446"/>
            </a:xfrm>
            <a:custGeom>
              <a:avLst/>
              <a:gdLst/>
              <a:ahLst/>
              <a:cxnLst/>
              <a:rect l="l" t="t" r="r" b="b"/>
              <a:pathLst>
                <a:path w="1480331" h="674446">
                  <a:moveTo>
                    <a:pt x="27831" y="0"/>
                  </a:moveTo>
                  <a:lnTo>
                    <a:pt x="1452500" y="0"/>
                  </a:lnTo>
                  <a:cubicBezTo>
                    <a:pt x="1459881" y="0"/>
                    <a:pt x="1466960" y="2932"/>
                    <a:pt x="1472179" y="8152"/>
                  </a:cubicBezTo>
                  <a:cubicBezTo>
                    <a:pt x="1477399" y="13371"/>
                    <a:pt x="1480331" y="20450"/>
                    <a:pt x="1480331" y="27831"/>
                  </a:cubicBezTo>
                  <a:lnTo>
                    <a:pt x="1480331" y="646615"/>
                  </a:lnTo>
                  <a:cubicBezTo>
                    <a:pt x="1480331" y="661985"/>
                    <a:pt x="1467870" y="674446"/>
                    <a:pt x="1452500" y="674446"/>
                  </a:cubicBezTo>
                  <a:lnTo>
                    <a:pt x="27831" y="674446"/>
                  </a:lnTo>
                  <a:cubicBezTo>
                    <a:pt x="20450" y="674446"/>
                    <a:pt x="13371" y="671514"/>
                    <a:pt x="8152" y="666294"/>
                  </a:cubicBezTo>
                  <a:cubicBezTo>
                    <a:pt x="2932" y="661075"/>
                    <a:pt x="0" y="653996"/>
                    <a:pt x="0" y="646615"/>
                  </a:cubicBezTo>
                  <a:lnTo>
                    <a:pt x="0" y="27831"/>
                  </a:lnTo>
                  <a:cubicBezTo>
                    <a:pt x="0" y="20450"/>
                    <a:pt x="2932" y="13371"/>
                    <a:pt x="8152" y="8152"/>
                  </a:cubicBezTo>
                  <a:cubicBezTo>
                    <a:pt x="13371" y="2932"/>
                    <a:pt x="20450" y="0"/>
                    <a:pt x="27831" y="0"/>
                  </a:cubicBezTo>
                  <a:close/>
                </a:path>
              </a:pathLst>
            </a:custGeom>
            <a:blipFill>
              <a:blip r:embed="rId4"/>
              <a:stretch>
                <a:fillRect l="-1626" r="-1626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15556" y="1304006"/>
            <a:ext cx="740587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836932" y="3070874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Problem Definition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2999382" y="2837840"/>
            <a:ext cx="5422526" cy="5020259"/>
            <a:chOff x="0" y="0"/>
            <a:chExt cx="1428155" cy="13222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8155" cy="1322208"/>
            </a:xfrm>
            <a:custGeom>
              <a:avLst/>
              <a:gdLst/>
              <a:ahLst/>
              <a:cxnLst/>
              <a:rect l="l" t="t" r="r" b="b"/>
              <a:pathLst>
                <a:path w="1428155" h="1322208">
                  <a:moveTo>
                    <a:pt x="54254" y="0"/>
                  </a:moveTo>
                  <a:lnTo>
                    <a:pt x="1373901" y="0"/>
                  </a:lnTo>
                  <a:cubicBezTo>
                    <a:pt x="1403865" y="0"/>
                    <a:pt x="1428155" y="24290"/>
                    <a:pt x="1428155" y="54254"/>
                  </a:cubicBezTo>
                  <a:lnTo>
                    <a:pt x="1428155" y="1267954"/>
                  </a:lnTo>
                  <a:cubicBezTo>
                    <a:pt x="1428155" y="1297918"/>
                    <a:pt x="1403865" y="1322208"/>
                    <a:pt x="1373901" y="1322208"/>
                  </a:cubicBezTo>
                  <a:lnTo>
                    <a:pt x="54254" y="1322208"/>
                  </a:lnTo>
                  <a:cubicBezTo>
                    <a:pt x="24290" y="1322208"/>
                    <a:pt x="0" y="1297918"/>
                    <a:pt x="0" y="1267954"/>
                  </a:cubicBezTo>
                  <a:lnTo>
                    <a:pt x="0" y="54254"/>
                  </a:lnTo>
                  <a:cubicBezTo>
                    <a:pt x="0" y="24290"/>
                    <a:pt x="24290" y="0"/>
                    <a:pt x="542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28155" cy="1379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4880" y="1143306"/>
            <a:ext cx="1067555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Input – Output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26636" y="3235921"/>
            <a:ext cx="2206020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Input: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1800" y="4346919"/>
            <a:ext cx="3751694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1" lvl="1" indent="-367026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Images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03765" y="2729344"/>
            <a:ext cx="5422526" cy="5020259"/>
            <a:chOff x="0" y="0"/>
            <a:chExt cx="1428155" cy="13222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8155" cy="1322208"/>
            </a:xfrm>
            <a:custGeom>
              <a:avLst/>
              <a:gdLst/>
              <a:ahLst/>
              <a:cxnLst/>
              <a:rect l="l" t="t" r="r" b="b"/>
              <a:pathLst>
                <a:path w="1428155" h="1322208">
                  <a:moveTo>
                    <a:pt x="54254" y="0"/>
                  </a:moveTo>
                  <a:lnTo>
                    <a:pt x="1373901" y="0"/>
                  </a:lnTo>
                  <a:cubicBezTo>
                    <a:pt x="1403865" y="0"/>
                    <a:pt x="1428155" y="24290"/>
                    <a:pt x="1428155" y="54254"/>
                  </a:cubicBezTo>
                  <a:lnTo>
                    <a:pt x="1428155" y="1267954"/>
                  </a:lnTo>
                  <a:cubicBezTo>
                    <a:pt x="1428155" y="1297918"/>
                    <a:pt x="1403865" y="1322208"/>
                    <a:pt x="1373901" y="1322208"/>
                  </a:cubicBezTo>
                  <a:lnTo>
                    <a:pt x="54254" y="1322208"/>
                  </a:lnTo>
                  <a:cubicBezTo>
                    <a:pt x="24290" y="1322208"/>
                    <a:pt x="0" y="1297918"/>
                    <a:pt x="0" y="1267954"/>
                  </a:cubicBezTo>
                  <a:lnTo>
                    <a:pt x="0" y="54254"/>
                  </a:lnTo>
                  <a:cubicBezTo>
                    <a:pt x="0" y="24290"/>
                    <a:pt x="24290" y="0"/>
                    <a:pt x="542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28155" cy="1379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393918" y="3235921"/>
            <a:ext cx="2206020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Output: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2738" y="5143500"/>
            <a:ext cx="7054754" cy="583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0051" lvl="6" indent="-367026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Video streams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53798" y="5948326"/>
            <a:ext cx="4513694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ctr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Webcam input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26098" y="4059871"/>
            <a:ext cx="4446459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1" lvl="1" indent="-367026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Bounding boxes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00446" y="5948326"/>
            <a:ext cx="5029165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1" lvl="1" indent="-367026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 scores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8156" y="5008997"/>
            <a:ext cx="3823302" cy="583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1" lvl="1" indent="-367026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 labels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6342" y="3629089"/>
            <a:ext cx="5876070" cy="5939927"/>
            <a:chOff x="0" y="0"/>
            <a:chExt cx="936863" cy="947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6863" cy="947044"/>
            </a:xfrm>
            <a:custGeom>
              <a:avLst/>
              <a:gdLst/>
              <a:ahLst/>
              <a:cxnLst/>
              <a:rect l="l" t="t" r="r" b="b"/>
              <a:pathLst>
                <a:path w="936863" h="947044">
                  <a:moveTo>
                    <a:pt x="50066" y="0"/>
                  </a:moveTo>
                  <a:lnTo>
                    <a:pt x="886797" y="0"/>
                  </a:lnTo>
                  <a:cubicBezTo>
                    <a:pt x="914448" y="0"/>
                    <a:pt x="936863" y="22415"/>
                    <a:pt x="936863" y="50066"/>
                  </a:cubicBezTo>
                  <a:lnTo>
                    <a:pt x="936863" y="896978"/>
                  </a:lnTo>
                  <a:cubicBezTo>
                    <a:pt x="936863" y="924629"/>
                    <a:pt x="914448" y="947044"/>
                    <a:pt x="886797" y="947044"/>
                  </a:cubicBezTo>
                  <a:lnTo>
                    <a:pt x="50066" y="947044"/>
                  </a:lnTo>
                  <a:cubicBezTo>
                    <a:pt x="22415" y="947044"/>
                    <a:pt x="0" y="924629"/>
                    <a:pt x="0" y="896978"/>
                  </a:cubicBezTo>
                  <a:lnTo>
                    <a:pt x="0" y="50066"/>
                  </a:lnTo>
                  <a:cubicBezTo>
                    <a:pt x="0" y="22415"/>
                    <a:pt x="22415" y="0"/>
                    <a:pt x="50066" y="0"/>
                  </a:cubicBezTo>
                  <a:close/>
                </a:path>
              </a:pathLst>
            </a:custGeom>
            <a:blipFill>
              <a:blip r:embed="rId2"/>
              <a:stretch>
                <a:fillRect l="-27" r="-27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743708" y="3629089"/>
            <a:ext cx="5685734" cy="5960503"/>
            <a:chOff x="0" y="0"/>
            <a:chExt cx="804624" cy="843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4624" cy="843509"/>
            </a:xfrm>
            <a:custGeom>
              <a:avLst/>
              <a:gdLst/>
              <a:ahLst/>
              <a:cxnLst/>
              <a:rect l="l" t="t" r="r" b="b"/>
              <a:pathLst>
                <a:path w="804624" h="843509">
                  <a:moveTo>
                    <a:pt x="51742" y="0"/>
                  </a:moveTo>
                  <a:lnTo>
                    <a:pt x="752882" y="0"/>
                  </a:lnTo>
                  <a:cubicBezTo>
                    <a:pt x="766605" y="0"/>
                    <a:pt x="779766" y="5451"/>
                    <a:pt x="789469" y="15155"/>
                  </a:cubicBezTo>
                  <a:cubicBezTo>
                    <a:pt x="799173" y="24859"/>
                    <a:pt x="804624" y="38019"/>
                    <a:pt x="804624" y="51742"/>
                  </a:cubicBezTo>
                  <a:lnTo>
                    <a:pt x="804624" y="791766"/>
                  </a:lnTo>
                  <a:cubicBezTo>
                    <a:pt x="804624" y="805489"/>
                    <a:pt x="799173" y="818650"/>
                    <a:pt x="789469" y="828354"/>
                  </a:cubicBezTo>
                  <a:cubicBezTo>
                    <a:pt x="779766" y="838057"/>
                    <a:pt x="766605" y="843509"/>
                    <a:pt x="752882" y="843509"/>
                  </a:cubicBezTo>
                  <a:lnTo>
                    <a:pt x="51742" y="843509"/>
                  </a:lnTo>
                  <a:cubicBezTo>
                    <a:pt x="38019" y="843509"/>
                    <a:pt x="24859" y="838057"/>
                    <a:pt x="15155" y="828354"/>
                  </a:cubicBezTo>
                  <a:cubicBezTo>
                    <a:pt x="5451" y="818650"/>
                    <a:pt x="0" y="805489"/>
                    <a:pt x="0" y="791766"/>
                  </a:cubicBezTo>
                  <a:lnTo>
                    <a:pt x="0" y="51742"/>
                  </a:lnTo>
                  <a:cubicBezTo>
                    <a:pt x="0" y="38019"/>
                    <a:pt x="5451" y="24859"/>
                    <a:pt x="15155" y="15155"/>
                  </a:cubicBezTo>
                  <a:cubicBezTo>
                    <a:pt x="24859" y="5451"/>
                    <a:pt x="38019" y="0"/>
                    <a:pt x="51742" y="0"/>
                  </a:cubicBezTo>
                  <a:close/>
                </a:path>
              </a:pathLst>
            </a:custGeom>
            <a:blipFill>
              <a:blip r:embed="rId3"/>
              <a:stretch>
                <a:fillRect l="-1521" r="-1521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4880" y="1143306"/>
            <a:ext cx="1067555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Input – Output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12871" y="2441181"/>
            <a:ext cx="2206020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Input: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83565" y="2441181"/>
            <a:ext cx="2206020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Output: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2297116">
            <a:off x="6828124" y="-28543"/>
            <a:ext cx="1203614" cy="2043172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3462243" y="3963399"/>
            <a:ext cx="278655" cy="27865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62243" y="5722586"/>
            <a:ext cx="278655" cy="27865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62243" y="4814197"/>
            <a:ext cx="278655" cy="27865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462243" y="6714805"/>
            <a:ext cx="278655" cy="27865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61079" y="364578"/>
            <a:ext cx="3498221" cy="4372776"/>
          </a:xfrm>
          <a:custGeom>
            <a:avLst/>
            <a:gdLst/>
            <a:ahLst/>
            <a:cxnLst/>
            <a:rect l="l" t="t" r="r" b="b"/>
            <a:pathLst>
              <a:path w="3498221" h="4372776">
                <a:moveTo>
                  <a:pt x="0" y="0"/>
                </a:moveTo>
                <a:lnTo>
                  <a:pt x="3498221" y="0"/>
                </a:lnTo>
                <a:lnTo>
                  <a:pt x="3498221" y="4372776"/>
                </a:lnTo>
                <a:lnTo>
                  <a:pt x="0" y="437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7" name="Freeform 17"/>
          <p:cNvSpPr/>
          <p:nvPr/>
        </p:nvSpPr>
        <p:spPr>
          <a:xfrm>
            <a:off x="336665" y="5234560"/>
            <a:ext cx="1384069" cy="4114800"/>
          </a:xfrm>
          <a:custGeom>
            <a:avLst/>
            <a:gdLst/>
            <a:ahLst/>
            <a:cxnLst/>
            <a:rect l="l" t="t" r="r" b="b"/>
            <a:pathLst>
              <a:path w="1384069" h="4114800">
                <a:moveTo>
                  <a:pt x="0" y="0"/>
                </a:moveTo>
                <a:lnTo>
                  <a:pt x="1384070" y="0"/>
                </a:lnTo>
                <a:lnTo>
                  <a:pt x="13840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TextBox 18"/>
          <p:cNvSpPr txBox="1"/>
          <p:nvPr/>
        </p:nvSpPr>
        <p:spPr>
          <a:xfrm>
            <a:off x="1856232" y="1458848"/>
            <a:ext cx="1047419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Goals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56232" y="3763898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object detection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6232" y="5518060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Easy-to-use web interface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6497" y="4640979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FPS performance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62243" y="6510280"/>
            <a:ext cx="10410654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Scalable architecture for future extensions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574644" y="6714805"/>
            <a:ext cx="949918" cy="2824081"/>
          </a:xfrm>
          <a:custGeom>
            <a:avLst/>
            <a:gdLst/>
            <a:ahLst/>
            <a:cxnLst/>
            <a:rect l="l" t="t" r="r" b="b"/>
            <a:pathLst>
              <a:path w="949918" h="2824081">
                <a:moveTo>
                  <a:pt x="0" y="0"/>
                </a:moveTo>
                <a:lnTo>
                  <a:pt x="949919" y="0"/>
                </a:lnTo>
                <a:lnTo>
                  <a:pt x="949919" y="2824081"/>
                </a:lnTo>
                <a:lnTo>
                  <a:pt x="0" y="2824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2297116">
            <a:off x="503525" y="8335033"/>
            <a:ext cx="1203614" cy="2043172"/>
          </a:xfrm>
          <a:custGeom>
            <a:avLst/>
            <a:gdLst/>
            <a:ahLst/>
            <a:cxnLst/>
            <a:rect l="l" t="t" r="r" b="b"/>
            <a:pathLst>
              <a:path w="1203614" h="2043172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-1266654" y="4373245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pre-trained YOLOv8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266654" y="5165678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Capture video using OpenCV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676400" y="5975304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 object detection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595282" y="6786145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Visualize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897822" y="7680115"/>
            <a:ext cx="10410654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 using Streamlit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32171" y="4515548"/>
            <a:ext cx="278655" cy="2786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2171" y="7840825"/>
            <a:ext cx="278655" cy="2786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2171" y="6946855"/>
            <a:ext cx="278655" cy="27865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32171" y="5325174"/>
            <a:ext cx="278655" cy="27865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2171" y="6136015"/>
            <a:ext cx="278655" cy="27865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15556" y="3047081"/>
            <a:ext cx="5050435" cy="643217"/>
            <a:chOff x="0" y="0"/>
            <a:chExt cx="1330156" cy="1694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30156" cy="169407"/>
            </a:xfrm>
            <a:custGeom>
              <a:avLst/>
              <a:gdLst/>
              <a:ahLst/>
              <a:cxnLst/>
              <a:rect l="l" t="t" r="r" b="b"/>
              <a:pathLst>
                <a:path w="1330156" h="169407">
                  <a:moveTo>
                    <a:pt x="84703" y="0"/>
                  </a:moveTo>
                  <a:lnTo>
                    <a:pt x="1245452" y="0"/>
                  </a:lnTo>
                  <a:cubicBezTo>
                    <a:pt x="1267917" y="0"/>
                    <a:pt x="1289462" y="8924"/>
                    <a:pt x="1305347" y="24809"/>
                  </a:cubicBezTo>
                  <a:cubicBezTo>
                    <a:pt x="1321232" y="40694"/>
                    <a:pt x="1330156" y="62239"/>
                    <a:pt x="1330156" y="84703"/>
                  </a:cubicBezTo>
                  <a:lnTo>
                    <a:pt x="1330156" y="84703"/>
                  </a:lnTo>
                  <a:cubicBezTo>
                    <a:pt x="1330156" y="131484"/>
                    <a:pt x="1292233" y="169407"/>
                    <a:pt x="1245452" y="169407"/>
                  </a:cubicBezTo>
                  <a:lnTo>
                    <a:pt x="84703" y="169407"/>
                  </a:lnTo>
                  <a:cubicBezTo>
                    <a:pt x="62239" y="169407"/>
                    <a:pt x="40694" y="160483"/>
                    <a:pt x="24809" y="144598"/>
                  </a:cubicBezTo>
                  <a:cubicBezTo>
                    <a:pt x="8924" y="128713"/>
                    <a:pt x="0" y="107168"/>
                    <a:pt x="0" y="84703"/>
                  </a:cubicBezTo>
                  <a:lnTo>
                    <a:pt x="0" y="84703"/>
                  </a:lnTo>
                  <a:cubicBezTo>
                    <a:pt x="0" y="62239"/>
                    <a:pt x="8924" y="40694"/>
                    <a:pt x="24809" y="24809"/>
                  </a:cubicBezTo>
                  <a:cubicBezTo>
                    <a:pt x="40694" y="8924"/>
                    <a:pt x="62239" y="0"/>
                    <a:pt x="847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36DD">
                    <a:alpha val="100000"/>
                  </a:srgbClr>
                </a:gs>
                <a:gs pos="50000">
                  <a:srgbClr val="8165DD">
                    <a:alpha val="100000"/>
                  </a:srgbClr>
                </a:gs>
                <a:gs pos="100000">
                  <a:srgbClr val="FDAFFE">
                    <a:alpha val="100000"/>
                  </a:srgbClr>
                </a:gs>
              </a:gsLst>
              <a:lin ang="2700000"/>
            </a:gradFill>
            <a:ln w="19050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330156" cy="226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2510740" y="1291226"/>
            <a:ext cx="5575554" cy="8229600"/>
          </a:xfrm>
          <a:custGeom>
            <a:avLst/>
            <a:gdLst/>
            <a:ahLst/>
            <a:cxnLst/>
            <a:rect l="l" t="t" r="r" b="b"/>
            <a:pathLst>
              <a:path w="5575554" h="8229600">
                <a:moveTo>
                  <a:pt x="0" y="0"/>
                </a:moveTo>
                <a:lnTo>
                  <a:pt x="5575554" y="0"/>
                </a:lnTo>
                <a:lnTo>
                  <a:pt x="55755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8" name="TextBox 28"/>
          <p:cNvSpPr txBox="1"/>
          <p:nvPr/>
        </p:nvSpPr>
        <p:spPr>
          <a:xfrm>
            <a:off x="810826" y="1341220"/>
            <a:ext cx="1363425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 (Overview)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1836932" y="3070874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Title: Methodology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93704" y="1707567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86014" y="4920251"/>
            <a:ext cx="4174386" cy="10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Detection Model (YOLOv8)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93704" y="3392482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Preprocessing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193704" y="8340046"/>
            <a:ext cx="9559007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 Deployment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000867" y="6715605"/>
            <a:ext cx="8595301" cy="50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Output Visualization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449</Words>
  <Application>Microsoft Office PowerPoint</Application>
  <PresentationFormat>Custom</PresentationFormat>
  <Paragraphs>137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Aptos</vt:lpstr>
      <vt:lpstr>Poppins</vt:lpstr>
      <vt:lpstr>Poppins Light</vt:lpstr>
      <vt:lpstr>Poppins Semi-Bold</vt:lpstr>
      <vt:lpstr>Poppins Bold</vt:lpstr>
      <vt:lpstr>Poppins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</dc:title>
  <cp:lastModifiedBy>BEYZA GULER</cp:lastModifiedBy>
  <cp:revision>10</cp:revision>
  <dcterms:created xsi:type="dcterms:W3CDTF">2006-08-16T00:00:00Z</dcterms:created>
  <dcterms:modified xsi:type="dcterms:W3CDTF">2025-12-24T16:40:27Z</dcterms:modified>
  <dc:identifier>DAG7Y0fMeKU</dc:identifier>
</cp:coreProperties>
</file>